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77"/>
  </p:notesMasterIdLst>
  <p:handoutMasterIdLst>
    <p:handoutMasterId r:id="rId78"/>
  </p:handoutMasterIdLst>
  <p:sldIdLst>
    <p:sldId id="562" r:id="rId2"/>
    <p:sldId id="688" r:id="rId3"/>
    <p:sldId id="689" r:id="rId4"/>
    <p:sldId id="687" r:id="rId5"/>
    <p:sldId id="559" r:id="rId6"/>
    <p:sldId id="662" r:id="rId7"/>
    <p:sldId id="641" r:id="rId8"/>
    <p:sldId id="665" r:id="rId9"/>
    <p:sldId id="666" r:id="rId10"/>
    <p:sldId id="642" r:id="rId11"/>
    <p:sldId id="643" r:id="rId12"/>
    <p:sldId id="644" r:id="rId13"/>
    <p:sldId id="645" r:id="rId14"/>
    <p:sldId id="576" r:id="rId15"/>
    <p:sldId id="694" r:id="rId16"/>
    <p:sldId id="667" r:id="rId17"/>
    <p:sldId id="668" r:id="rId18"/>
    <p:sldId id="658" r:id="rId19"/>
    <p:sldId id="659" r:id="rId20"/>
    <p:sldId id="691" r:id="rId21"/>
    <p:sldId id="647" r:id="rId22"/>
    <p:sldId id="669" r:id="rId23"/>
    <p:sldId id="670" r:id="rId24"/>
    <p:sldId id="481" r:id="rId25"/>
    <p:sldId id="482" r:id="rId26"/>
    <p:sldId id="483" r:id="rId27"/>
    <p:sldId id="484" r:id="rId28"/>
    <p:sldId id="485" r:id="rId29"/>
    <p:sldId id="521" r:id="rId30"/>
    <p:sldId id="486" r:id="rId31"/>
    <p:sldId id="672" r:id="rId32"/>
    <p:sldId id="673" r:id="rId33"/>
    <p:sldId id="690" r:id="rId34"/>
    <p:sldId id="674" r:id="rId35"/>
    <p:sldId id="677" r:id="rId36"/>
    <p:sldId id="678" r:id="rId37"/>
    <p:sldId id="679" r:id="rId38"/>
    <p:sldId id="680" r:id="rId39"/>
    <p:sldId id="681" r:id="rId40"/>
    <p:sldId id="682" r:id="rId41"/>
    <p:sldId id="258" r:id="rId42"/>
    <p:sldId id="598" r:id="rId43"/>
    <p:sldId id="599" r:id="rId44"/>
    <p:sldId id="597" r:id="rId45"/>
    <p:sldId id="259" r:id="rId46"/>
    <p:sldId id="696" r:id="rId47"/>
    <p:sldId id="683" r:id="rId48"/>
    <p:sldId id="697" r:id="rId49"/>
    <p:sldId id="595" r:id="rId50"/>
    <p:sldId id="596" r:id="rId51"/>
    <p:sldId id="601" r:id="rId52"/>
    <p:sldId id="602" r:id="rId53"/>
    <p:sldId id="692" r:id="rId54"/>
    <p:sldId id="603" r:id="rId55"/>
    <p:sldId id="604" r:id="rId56"/>
    <p:sldId id="635" r:id="rId57"/>
    <p:sldId id="607" r:id="rId58"/>
    <p:sldId id="608" r:id="rId59"/>
    <p:sldId id="609" r:id="rId60"/>
    <p:sldId id="693" r:id="rId61"/>
    <p:sldId id="657" r:id="rId62"/>
    <p:sldId id="661" r:id="rId63"/>
    <p:sldId id="660" r:id="rId64"/>
    <p:sldId id="610" r:id="rId65"/>
    <p:sldId id="611" r:id="rId66"/>
    <p:sldId id="612" r:id="rId67"/>
    <p:sldId id="613" r:id="rId68"/>
    <p:sldId id="614" r:id="rId69"/>
    <p:sldId id="615" r:id="rId70"/>
    <p:sldId id="616" r:id="rId71"/>
    <p:sldId id="617" r:id="rId72"/>
    <p:sldId id="636" r:id="rId73"/>
    <p:sldId id="619" r:id="rId74"/>
    <p:sldId id="620" r:id="rId75"/>
    <p:sldId id="62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/>
  <p:cmAuthor id="2" name="Microsoft Office User" initials="Office" lastIdx="1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icrosoft Office User" initials="Office [7]" lastIdx="1" clrIdx="7"/>
  <p:cmAuthor id="9" name="Microsoft Office User" initials="Office [8]" lastIdx="1" clrIdx="8"/>
  <p:cmAuthor id="10" name="Microsoft Office User" initials="Office [9]" lastIdx="1" clrIdx="9"/>
  <p:cmAuthor id="11" name="Microsoft Office User" initials="Office [10]" lastIdx="1" clrIdx="10"/>
  <p:cmAuthor id="12" name="Microsoft Office User" initials="Office [11]" lastIdx="1" clrIdx="11"/>
  <p:cmAuthor id="13" name="Microsoft Office User" initials="Office [12]" lastIdx="1" clrIdx="12"/>
  <p:cmAuthor id="14" name="Microsoft Office User" initials="Office [13]" lastIdx="1" clrIdx="13"/>
  <p:cmAuthor id="15" name="Microsoft Office User" initials="Office [14]" lastIdx="1" clrIdx="14"/>
  <p:cmAuthor id="16" name="Microsoft Office User" initials="Office [15]" lastIdx="1" clrIdx="15"/>
  <p:cmAuthor id="17" name="Microsoft Office User" initials="Office [16]" lastIdx="1" clrIdx="16"/>
  <p:cmAuthor id="18" name="Marina Marmora" initials="MM" lastIdx="1" clrIdx="1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0E6"/>
    <a:srgbClr val="EAECEE"/>
    <a:srgbClr val="EEEAEA"/>
    <a:srgbClr val="F0EEEB"/>
    <a:srgbClr val="F9F9F9"/>
    <a:srgbClr val="FFF4CA"/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11" autoAdjust="0"/>
    <p:restoredTop sz="83686" autoAdjust="0"/>
  </p:normalViewPr>
  <p:slideViewPr>
    <p:cSldViewPr snapToGrid="0" snapToObjects="1" showGuides="1">
      <p:cViewPr varScale="1">
        <p:scale>
          <a:sx n="67" d="100"/>
          <a:sy n="67" d="100"/>
        </p:scale>
        <p:origin x="3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9.892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70 122 25755,'0'-12'-9831,"0"0"6328,0 9 1884,0-5 855,0 8 2964,0 0-679,0-8-2388,0 6-1064,0-5 1903,0 7 1977,0 0-14,8 0-1087,-7-8 1,7 4-639,-8-7-733,8 7 1,-6-6 938,4 4 1152,-5 4 12,-1-5-3473,0 7 1926,0 0 54,-7 0 0,5 2-389,-4 3 0,2-3 1532,-2 4-94,5 4-2311,-7-1 942,8 1 219,0-2 1,2-8 11,4 0 0,-3 0 0,9 0 0,-1 0 210,7 0 1,-3-8-217,-3-4 17,3 5 1819,-13-9-2850,13 14 3221,-13-13-3058,-2 13 0,-9-6 592,-9 8 1,1 6 518,0 0 1,-1 2-153,1-3 1,0-3 327,0 4 1,5 2-502,0-2 0,7-1 1186,-7-5 0,8 2-1112,-1 4 1322,3-4-1181,2 6-2582,0-8 2038,0 0 143,7 0 0,-3-2 322,8-4 0,-1 4-133,7-4 1,-7 4 1,1 2 0,-7 0 380,7 0-408,-8 0 1,11 8-1,-5 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Mark Glickman and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707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77.png"/><Relationship Id="rId9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tiff"/><Relationship Id="rId7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5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0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58.tiff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7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0.png"/><Relationship Id="rId9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77.png"/><Relationship Id="rId9" Type="http://schemas.openxmlformats.org/officeDocument/2006/relationships/customXml" Target="../ink/ink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77.png"/><Relationship Id="rId9" Type="http://schemas.openxmlformats.org/officeDocument/2006/relationships/customXml" Target="../ink/ink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77.png"/><Relationship Id="rId9" Type="http://schemas.openxmlformats.org/officeDocument/2006/relationships/customXml" Target="../ink/ink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JQ3hYko51Y" TargetMode="External"/><Relationship Id="rId2" Type="http://schemas.openxmlformats.org/officeDocument/2006/relationships/hyperlink" Target="http://scs.ryerson.ca/~aharley/vis/conv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4.png"/><Relationship Id="rId10" Type="http://schemas.openxmlformats.org/officeDocument/2006/relationships/image" Target="../media/image170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10: Convolutional Neural Networks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21F6-CBB6-7341-A8F8-B12A5A8B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BDD8-6846-B141-A6E0-3D008D67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267050" y="4368973"/>
            <a:ext cx="2241602" cy="39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76041" y="1318889"/>
            <a:ext cx="5612910" cy="4413615"/>
            <a:chOff x="876041" y="1318889"/>
            <a:chExt cx="5612910" cy="4413615"/>
          </a:xfrm>
        </p:grpSpPr>
        <p:sp>
          <p:nvSpPr>
            <p:cNvPr id="47" name="Rectangle 46"/>
            <p:cNvSpPr/>
            <p:nvPr/>
          </p:nvSpPr>
          <p:spPr>
            <a:xfrm>
              <a:off x="917804" y="2444343"/>
              <a:ext cx="1162341" cy="14146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26610" y="2418948"/>
              <a:ext cx="1162341" cy="15697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025448" y="1318889"/>
              <a:ext cx="1162341" cy="37776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97308" y="1538187"/>
              <a:ext cx="761370" cy="3263040"/>
              <a:chOff x="4551699" y="1792586"/>
              <a:chExt cx="706970" cy="3029897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Arrow Connector 77"/>
            <p:cNvCxnSpPr/>
            <p:nvPr/>
          </p:nvCxnSpPr>
          <p:spPr>
            <a:xfrm flipV="1">
              <a:off x="1827889" y="1918441"/>
              <a:ext cx="1372522" cy="11864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104" idx="2"/>
            </p:cNvCxnSpPr>
            <p:nvPr/>
          </p:nvCxnSpPr>
          <p:spPr>
            <a:xfrm flipV="1">
              <a:off x="1827889" y="2755326"/>
              <a:ext cx="1372152" cy="3721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2" idx="6"/>
            </p:cNvCxnSpPr>
            <p:nvPr/>
          </p:nvCxnSpPr>
          <p:spPr>
            <a:xfrm>
              <a:off x="1827889" y="3135587"/>
              <a:ext cx="1369789" cy="44850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1827889" y="3104923"/>
              <a:ext cx="1369419" cy="13160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128709" y="2785997"/>
              <a:ext cx="699180" cy="6991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528647" y="2823580"/>
              <a:ext cx="758266" cy="760508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Y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3998415" y="1918441"/>
              <a:ext cx="1530233" cy="12853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3990424" y="2735827"/>
              <a:ext cx="1538224" cy="4680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982433" y="3203834"/>
              <a:ext cx="1546215" cy="360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972683" y="3203834"/>
              <a:ext cx="1555964" cy="11976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744576" y="5334753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76041" y="4280202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08652" y="1946932"/>
                <a:ext cx="2792111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652" y="1946932"/>
                <a:ext cx="2792111" cy="7035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Callout 11"/>
          <p:cNvSpPr/>
          <p:nvPr/>
        </p:nvSpPr>
        <p:spPr>
          <a:xfrm>
            <a:off x="7342496" y="889773"/>
            <a:ext cx="2129051" cy="587797"/>
          </a:xfrm>
          <a:prstGeom prst="wedgeEllipseCallout">
            <a:avLst>
              <a:gd name="adj1" fmla="val 21902"/>
              <a:gd name="adj2" fmla="val 108937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activation</a:t>
            </a:r>
          </a:p>
        </p:txBody>
      </p:sp>
      <p:sp>
        <p:nvSpPr>
          <p:cNvPr id="15" name="Left Brace 14"/>
          <p:cNvSpPr/>
          <p:nvPr/>
        </p:nvSpPr>
        <p:spPr>
          <a:xfrm rot="16200000">
            <a:off x="9280478" y="2136986"/>
            <a:ext cx="382138" cy="12547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09380" y="3078634"/>
            <a:ext cx="196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Basis functions. 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960358" y="3581762"/>
                <a:ext cx="5028442" cy="281436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Y 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a linear combination of these basis functions.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learn the coefficients of the basis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as well as the parameters of the basis functions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_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 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activation is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’s are the locations of the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knots.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58" y="3581762"/>
                <a:ext cx="5028442" cy="2814360"/>
              </a:xfrm>
              <a:prstGeom prst="rect">
                <a:avLst/>
              </a:prstGeom>
              <a:blipFill rotWithShape="0">
                <a:blip r:embed="rId5"/>
                <a:stretch>
                  <a:fillRect l="-1091" t="-1518" r="-1576" b="-2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5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5" grpId="0" animBg="1"/>
      <p:bldP spid="16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9BFE-6FD7-3948-BA47-48E0228A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F9EE-DF61-9640-B2F1-7E624D75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04924" y="1448958"/>
                <a:ext cx="6382196" cy="2769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E(</a:t>
                </a:r>
                <a:r>
                  <a:rPr lang="en-US" b="0" dirty="0" err="1"/>
                  <a:t>Y|x</a:t>
                </a:r>
                <a:r>
                  <a:rPr lang="en-US" b="0" dirty="0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24" y="1448958"/>
                <a:ext cx="6382196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292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04924" y="2332977"/>
                <a:ext cx="7177542" cy="2769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E(</a:t>
                </a:r>
                <a:r>
                  <a:rPr lang="en-US" b="0" dirty="0" err="1"/>
                  <a:t>Y|x</a:t>
                </a:r>
                <a:r>
                  <a:rPr lang="en-US" b="0" dirty="0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−∞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24" y="2332977"/>
                <a:ext cx="717754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39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Left Brace 74"/>
          <p:cNvSpPr/>
          <p:nvPr/>
        </p:nvSpPr>
        <p:spPr>
          <a:xfrm rot="16200000">
            <a:off x="4188555" y="2553731"/>
            <a:ext cx="389265" cy="66043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9368" y="3216996"/>
                <a:ext cx="2990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Karla" charset="0"/>
                          <a:cs typeface="Karla" charset="0"/>
                        </a:rPr>
                        <m:t>where</m:t>
                      </m:r>
                      <m:r>
                        <a:rPr lang="en-US" b="0" i="0" smtClean="0"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368" y="3216996"/>
                <a:ext cx="299017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429" t="-146667" r="-142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00752" y="886703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From lecture 1: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00752" y="1854914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Minor modification: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883565" y="3863050"/>
            <a:ext cx="3643778" cy="2580799"/>
            <a:chOff x="876041" y="1318889"/>
            <a:chExt cx="5612910" cy="4413615"/>
          </a:xfrm>
        </p:grpSpPr>
        <p:sp>
          <p:nvSpPr>
            <p:cNvPr id="80" name="Rectangle 79"/>
            <p:cNvSpPr/>
            <p:nvPr/>
          </p:nvSpPr>
          <p:spPr>
            <a:xfrm>
              <a:off x="917804" y="2444343"/>
              <a:ext cx="1162341" cy="14146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326610" y="2418948"/>
              <a:ext cx="1162341" cy="15697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25448" y="1318889"/>
              <a:ext cx="1162341" cy="37776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197308" y="1538187"/>
              <a:ext cx="761370" cy="3263040"/>
              <a:chOff x="4551699" y="1792586"/>
              <a:chExt cx="706970" cy="3029897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>
            <a:xfrm flipV="1">
              <a:off x="1827889" y="1918441"/>
              <a:ext cx="1372522" cy="11864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1827889" y="2755326"/>
              <a:ext cx="1372152" cy="3721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827889" y="3135587"/>
              <a:ext cx="1369789" cy="44850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1827889" y="3104923"/>
              <a:ext cx="1369419" cy="13160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128709" y="2785997"/>
              <a:ext cx="699180" cy="6991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5528647" y="2823580"/>
              <a:ext cx="758266" cy="760508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Y</a:t>
              </a: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998415" y="1918441"/>
              <a:ext cx="1530233" cy="12853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990424" y="2735827"/>
              <a:ext cx="1538224" cy="4680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3982433" y="3203834"/>
              <a:ext cx="1546215" cy="360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3972683" y="3203834"/>
              <a:ext cx="1555964" cy="11976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2744576" y="5334753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76041" y="4280202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999818" y="1364675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818" y="1364675"/>
                  <a:ext cx="720005" cy="3808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9474" b="-5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38961" b="-6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096000" y="4491035"/>
                <a:ext cx="48563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Location of Knots can be learned as well 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’s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91035"/>
                <a:ext cx="485632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882" t="-5882" r="-62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5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75" grpId="0" animBg="1"/>
      <p:bldP spid="5" grpId="0"/>
      <p:bldP spid="6" grpId="0"/>
      <p:bldP spid="78" grpId="0"/>
      <p:bldP spid="1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8634-6B8E-3544-9FAE-5BE37130B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D2F39-03EF-0041-A052-63933775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1" y="1143205"/>
            <a:ext cx="7647296" cy="5098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511274" y="2333768"/>
                <a:ext cx="3034731" cy="14773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Karla" charset="0"/>
                    <a:ea typeface="Karla" charset="0"/>
                    <a:cs typeface="Karla" charset="0"/>
                  </a:rPr>
                  <a:t>MLP: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s-IS"/>
                        <m:t>1.98248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nb-NO"/>
                        <m:t>5.03615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cs-CZ"/>
                        <m:t>7.91110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274" y="2333768"/>
                <a:ext cx="3034731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60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82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1716-3851-4143-BFA7-2496DA61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FC37F-2861-FD4F-AD79-360E2A0E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813045" cy="2111143"/>
          </a:xfrm>
        </p:spPr>
        <p:txBody>
          <a:bodyPr/>
          <a:lstStyle/>
          <a:p>
            <a:r>
              <a:rPr lang="en-US" dirty="0"/>
              <a:t>If we add more neurons, it clearly </a:t>
            </a:r>
            <a:r>
              <a:rPr lang="en-US" dirty="0" err="1"/>
              <a:t>overfits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CS109A Lecture 21: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80B34-3648-1C4E-B88F-18444426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18428"/>
            <a:ext cx="5486400" cy="3657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3415" y="3769455"/>
            <a:ext cx="6096000" cy="215443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21922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="1" dirty="0"/>
              <a:t> drawbacks </a:t>
            </a:r>
            <a:r>
              <a:rPr lang="en-US" dirty="0"/>
              <a:t>of MLPs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use one node for each input (e.g. pixel in an image, multiplied by 3 in RGB case). The amount of weights </a:t>
            </a:r>
            <a:r>
              <a:rPr lang="en-US" dirty="0">
                <a:solidFill>
                  <a:srgbClr val="C00000"/>
                </a:solidFill>
              </a:rPr>
              <a:t>rapidly becomes unmanageable </a:t>
            </a:r>
            <a:r>
              <a:rPr lang="en-US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difficulties arise, overfitting can appear.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input (images) and 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D353D-FC31-4540-81F1-0A17488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="1" dirty="0"/>
              <a:t> drawbacks </a:t>
            </a:r>
            <a:r>
              <a:rPr lang="en-US" dirty="0"/>
              <a:t>of MLPs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MLPs use one node for each input (e.g. pixel in an image, multiplied by 3 in RGB case). The amount of weights </a:t>
            </a:r>
            <a:r>
              <a:rPr lang="en-US" b="1" dirty="0">
                <a:solidFill>
                  <a:srgbClr val="C00000"/>
                </a:solidFill>
              </a:rPr>
              <a:t>rapidly becomes unmanageable </a:t>
            </a:r>
            <a:r>
              <a:rPr lang="en-US" b="1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Training difficulties arise, overfitting can appear.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input (images) and 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D353D-FC31-4540-81F1-0A17488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CB0-9742-7640-9179-DBA819B8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number of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25081-A676-E048-8F61-27219A34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080761" y="1373480"/>
            <a:ext cx="4124870" cy="4413616"/>
            <a:chOff x="2396286" y="1588957"/>
            <a:chExt cx="3830149" cy="4098264"/>
          </a:xfrm>
        </p:grpSpPr>
        <p:sp>
          <p:nvSpPr>
            <p:cNvPr id="32" name="Rectangle 31"/>
            <p:cNvSpPr/>
            <p:nvPr/>
          </p:nvSpPr>
          <p:spPr>
            <a:xfrm>
              <a:off x="2460411" y="2608651"/>
              <a:ext cx="1079292" cy="13135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>
            <a:xfrm flipV="1">
              <a:off x="5258669" y="2136619"/>
              <a:ext cx="954085" cy="90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5256131" y="3674202"/>
              <a:ext cx="970304" cy="181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5255787" y="4496045"/>
              <a:ext cx="970648" cy="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95" idx="2"/>
            </p:cNvCxnSpPr>
            <p:nvPr/>
          </p:nvCxnSpPr>
          <p:spPr>
            <a:xfrm>
              <a:off x="3295512" y="3250876"/>
              <a:ext cx="1256531" cy="4414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94" idx="2"/>
            </p:cNvCxnSpPr>
            <p:nvPr/>
          </p:nvCxnSpPr>
          <p:spPr>
            <a:xfrm flipV="1">
              <a:off x="3278855" y="2922761"/>
              <a:ext cx="1275381" cy="3349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8" idx="6"/>
              <a:endCxn id="96" idx="2"/>
            </p:cNvCxnSpPr>
            <p:nvPr/>
          </p:nvCxnSpPr>
          <p:spPr>
            <a:xfrm>
              <a:off x="3278855" y="3263123"/>
              <a:ext cx="1272844" cy="120627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2629632" y="293851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</p:grpSp>
      <p:cxnSp>
        <p:nvCxnSpPr>
          <p:cNvPr id="99" name="Straight Arrow Connector 98"/>
          <p:cNvCxnSpPr>
            <a:endCxn id="93" idx="2"/>
          </p:cNvCxnSpPr>
          <p:nvPr/>
        </p:nvCxnSpPr>
        <p:spPr>
          <a:xfrm flipV="1">
            <a:off x="2046817" y="1973032"/>
            <a:ext cx="1358315" cy="11976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09628" y="300550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2595979" y="1995948"/>
                <a:ext cx="526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979" y="1995948"/>
                <a:ext cx="526939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2612986" y="2570421"/>
                <a:ext cx="532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986" y="2570421"/>
                <a:ext cx="53226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612986" y="3093747"/>
                <a:ext cx="532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986" y="3093747"/>
                <a:ext cx="53226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2633700" y="3554590"/>
                <a:ext cx="522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700" y="3554590"/>
                <a:ext cx="52238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85979" y="2288929"/>
                <a:ext cx="3394712" cy="1965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many weights? </a:t>
                </a:r>
              </a:p>
              <a:p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If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𝑋</m:t>
                    </m:r>
                    <m:r>
                      <a:rPr lang="en-US" sz="2000" b="0" i="1" smtClean="0">
                        <a:latin typeface="Cambria Math" charset="0"/>
                      </a:rPr>
                      <m:t>∈ 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then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∈ 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𝑋</m:t>
                    </m:r>
                    <m:r>
                      <a:rPr lang="en-US" sz="2000" i="1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79" y="2288929"/>
                <a:ext cx="3394712" cy="1965346"/>
              </a:xfrm>
              <a:prstGeom prst="rect">
                <a:avLst/>
              </a:prstGeom>
              <a:blipFill rotWithShape="0">
                <a:blip r:embed="rId6"/>
                <a:stretch>
                  <a:fillRect l="-2693" t="-2477" r="-539" b="-9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 flipV="1">
            <a:off x="4194276" y="2763839"/>
            <a:ext cx="1044967" cy="195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250685" y="1778617"/>
                <a:ext cx="1177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85" y="1778617"/>
                <a:ext cx="1177117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5282141" y="2570421"/>
                <a:ext cx="1187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41" y="2570421"/>
                <a:ext cx="118776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5232633" y="3430882"/>
                <a:ext cx="1187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3" y="3430882"/>
                <a:ext cx="1187761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232632" y="4291343"/>
                <a:ext cx="1177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32" y="4291343"/>
                <a:ext cx="117788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7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48" y="1209947"/>
            <a:ext cx="1660100" cy="166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90775-818C-E14A-A0CA-13487F96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number of weights for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19BD1-9703-DB41-8B9A-49EA05D1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pic>
        <p:nvPicPr>
          <p:cNvPr id="4098" name="Picture 2" descr="avlos Protopap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" y="1147018"/>
            <a:ext cx="1378423" cy="17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097893"/>
                  </p:ext>
                </p:extLst>
              </p:nvPr>
            </p:nvGraphicFramePr>
            <p:xfrm>
              <a:off x="3182548" y="1209947"/>
              <a:ext cx="1660100" cy="1643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50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56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44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097893"/>
                  </p:ext>
                </p:extLst>
              </p:nvPr>
            </p:nvGraphicFramePr>
            <p:xfrm>
              <a:off x="3182548" y="1209947"/>
              <a:ext cx="1660100" cy="1643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25"/>
                    <a:gridCol w="415025"/>
                    <a:gridCol w="395629"/>
                    <a:gridCol w="434421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1" t="-8333" r="-307353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1" t="-91549" r="-3073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85915" t="-294286" r="-5634" b="-285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ectangle 9"/>
          <p:cNvSpPr/>
          <p:nvPr/>
        </p:nvSpPr>
        <p:spPr>
          <a:xfrm>
            <a:off x="709683" y="3726098"/>
            <a:ext cx="11279117" cy="25545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500" dirty="0"/>
              <a:t>A strong motivation for performing model selection is to avoid overfitting, which we saw can happen when: </a:t>
            </a:r>
          </a:p>
          <a:p>
            <a:endParaRPr lang="en-US" sz="2500" dirty="0"/>
          </a:p>
          <a:p>
            <a:pPr marL="342900" indent="-342900">
              <a:buFont typeface="Arial" charset="0"/>
              <a:buChar char="•"/>
            </a:pPr>
            <a:r>
              <a:rPr lang="en-US" sz="2500" b="1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Left Arrow 11"/>
          <p:cNvSpPr/>
          <p:nvPr/>
        </p:nvSpPr>
        <p:spPr>
          <a:xfrm rot="10800000">
            <a:off x="2306472" y="1856096"/>
            <a:ext cx="696035" cy="3002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96000" y="998530"/>
                <a:ext cx="5892800" cy="194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we consider each pixel as an </a:t>
                </a:r>
                <a:r>
                  <a: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independent  predictor,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hen</m:t>
                    </m:r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∈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16 predictors, and therefore 16 weights for each node in the fist hidden layer.  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98530"/>
                <a:ext cx="5892800" cy="1946302"/>
              </a:xfrm>
              <a:prstGeom prst="rect">
                <a:avLst/>
              </a:prstGeom>
              <a:blipFill rotWithShape="0">
                <a:blip r:embed="rId5"/>
                <a:stretch>
                  <a:fillRect l="-1551" t="-5329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709683" y="3190232"/>
            <a:ext cx="3110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From 109A Lecture 7: </a:t>
            </a:r>
          </a:p>
        </p:txBody>
      </p:sp>
    </p:spTree>
    <p:extLst>
      <p:ext uri="{BB962C8B-B14F-4D97-AF65-F5344CB8AC3E}">
        <p14:creationId xmlns:p14="http://schemas.microsoft.com/office/powerpoint/2010/main" val="1870450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3429-CAFA-4A64-B905-BB7BE41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number of weights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B0FE-3010-4191-AB1C-0AE19E6F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8" y="1192748"/>
            <a:ext cx="4059229" cy="4659516"/>
          </a:xfrm>
        </p:spPr>
        <p:txBody>
          <a:bodyPr/>
          <a:lstStyle/>
          <a:p>
            <a:r>
              <a:rPr lang="en-US" dirty="0"/>
              <a:t>Example: CIFAR10</a:t>
            </a:r>
          </a:p>
          <a:p>
            <a:endParaRPr lang="en-US" dirty="0"/>
          </a:p>
          <a:p>
            <a:r>
              <a:rPr lang="en-US" dirty="0"/>
              <a:t>Simple 32x32 color images (3 channels)</a:t>
            </a:r>
          </a:p>
          <a:p>
            <a:endParaRPr lang="en-US" dirty="0"/>
          </a:p>
          <a:p>
            <a:r>
              <a:rPr lang="en-US" dirty="0"/>
              <a:t>Each pixel is a feature: an MLP would have 32x32x3+1 = </a:t>
            </a:r>
            <a:r>
              <a:rPr lang="en-US" dirty="0">
                <a:solidFill>
                  <a:srgbClr val="FF0000"/>
                </a:solidFill>
              </a:rPr>
              <a:t>3073 weights per neuron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C7FEB-217E-433A-841B-577360F9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802C4-AAAC-4980-BC22-A5E0D263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47" y="1632393"/>
            <a:ext cx="7016307" cy="34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number of weights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7"/>
            <a:ext cx="6771152" cy="4563285"/>
          </a:xfrm>
        </p:spPr>
        <p:txBody>
          <a:bodyPr/>
          <a:lstStyle/>
          <a:p>
            <a:r>
              <a:rPr lang="en-US" dirty="0"/>
              <a:t>Example:  ImageNet</a:t>
            </a:r>
          </a:p>
          <a:p>
            <a:endParaRPr lang="en-US" dirty="0"/>
          </a:p>
          <a:p>
            <a:r>
              <a:rPr lang="en-US" dirty="0"/>
              <a:t>Images are usually 224x224x3: an MLP would have  </a:t>
            </a:r>
            <a:r>
              <a:rPr lang="en-US" dirty="0">
                <a:solidFill>
                  <a:srgbClr val="C00000"/>
                </a:solidFill>
              </a:rPr>
              <a:t>150129 weights per neuron</a:t>
            </a:r>
            <a:r>
              <a:rPr lang="en-US" dirty="0"/>
              <a:t>. If the first layer of the MLP is around 128 nodes, which is small, this already becomes very heavy to calculate.</a:t>
            </a:r>
          </a:p>
          <a:p>
            <a:endParaRPr lang="en-US" dirty="0"/>
          </a:p>
          <a:p>
            <a:r>
              <a:rPr lang="en-US" dirty="0"/>
              <a:t>Model complexity is extremely high: overfitting.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AA871-9594-40F1-A12E-C1905C40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4E8A8-7A29-47DC-86B8-5C2F64CC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13" y="1772228"/>
            <a:ext cx="4036017" cy="38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5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56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730250"/>
            <a:ext cx="635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5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Dimensionality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8"/>
            <a:ext cx="11340580" cy="2796846"/>
          </a:xfrm>
        </p:spPr>
        <p:txBody>
          <a:bodyPr/>
          <a:lstStyle/>
          <a:p>
            <a:r>
              <a:rPr lang="en-US" dirty="0"/>
              <a:t>Recall from 109A to reduce the number of predictors we can: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3200" dirty="0"/>
              <a:t>	</a:t>
            </a:r>
            <a:r>
              <a:rPr lang="en-US" sz="2800" dirty="0"/>
              <a:t>PCA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Stepwise Variable Selection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Regularization, in particular L1 will produce sparsity	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Drop predictors that are highly correlated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Summarize input (image) with high level features =&gt; feature extraction or representation learning</a:t>
            </a:r>
            <a:r>
              <a:rPr lang="en-US" sz="3200" dirty="0"/>
              <a:t>	</a:t>
            </a:r>
            <a:endParaRPr lang="en-US" sz="2800" dirty="0"/>
          </a:p>
          <a:p>
            <a:r>
              <a:rPr lang="en-US" sz="3200" dirty="0"/>
              <a:t>		 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2104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33" name="Picture 2" descr="avlos Protopap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0" y="1453013"/>
            <a:ext cx="1482522" cy="18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763670" y="2147927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4569" y="1453014"/>
            <a:ext cx="20826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Awesome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2" y="3642785"/>
            <a:ext cx="1564515" cy="176790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763670" y="4327709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44569" y="3632796"/>
            <a:ext cx="20826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Awesome</a:t>
            </a:r>
          </a:p>
          <a:p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6073254" y="1596788"/>
            <a:ext cx="791570" cy="3684896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374798" y="2838934"/>
            <a:ext cx="4721888" cy="1327912"/>
            <a:chOff x="7374798" y="2838934"/>
            <a:chExt cx="4721888" cy="1327912"/>
          </a:xfrm>
        </p:grpSpPr>
        <p:grpSp>
          <p:nvGrpSpPr>
            <p:cNvPr id="24" name="Group 23"/>
            <p:cNvGrpSpPr/>
            <p:nvPr/>
          </p:nvGrpSpPr>
          <p:grpSpPr>
            <a:xfrm>
              <a:off x="8104400" y="2838934"/>
              <a:ext cx="3992286" cy="1327912"/>
              <a:chOff x="8104400" y="2838934"/>
              <a:chExt cx="3992286" cy="1327912"/>
            </a:xfrm>
          </p:grpSpPr>
          <p:sp>
            <p:nvSpPr>
              <p:cNvPr id="16" name="Rectángulo: esquinas redondeadas 29">
                <a:extLst>
                  <a:ext uri="{FF2B5EF4-FFF2-40B4-BE49-F238E27FC236}">
                    <a16:creationId xmlns:a16="http://schemas.microsoft.com/office/drawing/2014/main" id="{B6D8052C-B2F2-4B7A-92BD-58149500F4EA}"/>
                  </a:ext>
                </a:extLst>
              </p:cNvPr>
              <p:cNvSpPr/>
              <p:nvPr/>
            </p:nvSpPr>
            <p:spPr>
              <a:xfrm>
                <a:off x="8157344" y="2838934"/>
                <a:ext cx="2291592" cy="1327912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Imagen 26">
                <a:extLst>
                  <a:ext uri="{FF2B5EF4-FFF2-40B4-BE49-F238E27FC236}">
                    <a16:creationId xmlns:a16="http://schemas.microsoft.com/office/drawing/2014/main" id="{F9E73273-F53F-4277-9E9F-C585C9C72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2219" y="2838934"/>
                <a:ext cx="1556716" cy="129081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ángulo 19">
                    <a:extLst>
                      <a:ext uri="{FF2B5EF4-FFF2-40B4-BE49-F238E27FC236}">
                        <a16:creationId xmlns:a16="http://schemas.microsoft.com/office/drawing/2014/main" id="{2FCAACF5-30A8-420E-8E9D-ADD1375057CD}"/>
                      </a:ext>
                    </a:extLst>
                  </p:cNvPr>
                  <p:cNvSpPr/>
                  <p:nvPr/>
                </p:nvSpPr>
                <p:spPr>
                  <a:xfrm>
                    <a:off x="8104400" y="3124250"/>
                    <a:ext cx="716234" cy="6126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32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9" name="Rectángulo 19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2FCAACF5-30A8-420E-8E9D-ADD1375057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4400" y="3124250"/>
                    <a:ext cx="716234" cy="61260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Conector recto de flecha 31">
                <a:extLst>
                  <a:ext uri="{FF2B5EF4-FFF2-40B4-BE49-F238E27FC236}">
                    <a16:creationId xmlns:a16="http://schemas.microsoft.com/office/drawing/2014/main" id="{4F1EFE4D-8F46-4055-9BD3-118A50486E2E}"/>
                  </a:ext>
                </a:extLst>
              </p:cNvPr>
              <p:cNvCxnSpPr/>
              <p:nvPr/>
            </p:nvCxnSpPr>
            <p:spPr>
              <a:xfrm>
                <a:off x="10529408" y="3417032"/>
                <a:ext cx="11003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ángulo 33">
                    <a:extLst>
                      <a:ext uri="{FF2B5EF4-FFF2-40B4-BE49-F238E27FC236}">
                        <a16:creationId xmlns:a16="http://schemas.microsoft.com/office/drawing/2014/main" id="{B1600041-7AF8-4E6E-B71B-A9C21C388E2C}"/>
                      </a:ext>
                    </a:extLst>
                  </p:cNvPr>
                  <p:cNvSpPr/>
                  <p:nvPr/>
                </p:nvSpPr>
                <p:spPr>
                  <a:xfrm>
                    <a:off x="11582827" y="3090798"/>
                    <a:ext cx="51385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21" name="Rectángulo 3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1600041-7AF8-4E6E-B71B-A9C21C38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82827" y="3090798"/>
                    <a:ext cx="513859" cy="58477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Conector recto de flecha 30">
              <a:extLst>
                <a:ext uri="{FF2B5EF4-FFF2-40B4-BE49-F238E27FC236}">
                  <a16:creationId xmlns:a16="http://schemas.microsoft.com/office/drawing/2014/main" id="{16D008B1-4D2E-4E3F-BF1D-3360837FF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4798" y="3417032"/>
              <a:ext cx="4478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32">
                <a:extLst>
                  <a:ext uri="{FF2B5EF4-FFF2-40B4-BE49-F238E27FC236}">
                    <a16:creationId xmlns:a16="http://schemas.microsoft.com/office/drawing/2014/main" id="{60283896-23C1-4CAA-B8B0-5C810D38514F}"/>
                  </a:ext>
                </a:extLst>
              </p:cNvPr>
              <p:cNvSpPr/>
              <p:nvPr/>
            </p:nvSpPr>
            <p:spPr>
              <a:xfrm>
                <a:off x="6388414" y="3107528"/>
                <a:ext cx="161969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ángulo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0283896-23C1-4CAA-B8B0-5C810D385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414" y="3107528"/>
                <a:ext cx="161969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74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  <p:bldP spid="14" grpId="0"/>
      <p:bldP spid="11" grpId="0" animBg="1"/>
      <p:bldP spid="23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Dimensionality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763670" y="2147927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4569" y="1453014"/>
            <a:ext cx="20826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Awesome ?</a:t>
            </a:r>
          </a:p>
          <a:p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763670" y="4327709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44569" y="3632796"/>
            <a:ext cx="24981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Karla" charset="0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Dark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Extremely Awesome </a:t>
            </a:r>
          </a:p>
          <a:p>
            <a:endParaRPr lang="en-US" dirty="0"/>
          </a:p>
        </p:txBody>
      </p:sp>
      <p:pic>
        <p:nvPicPr>
          <p:cNvPr id="7172" name="Picture 4" descr="l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32" y="145910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32" y="3569595"/>
            <a:ext cx="1776509" cy="20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76E6-03DB-45D2-B743-E4EAFFC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that we want to recognize swans in an image: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C6F7F-793E-481C-BAD7-028EF264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814BCA-FBF1-4C5D-878B-9F4456ECEAB6}"/>
              </a:ext>
            </a:extLst>
          </p:cNvPr>
          <p:cNvSpPr/>
          <p:nvPr/>
        </p:nvSpPr>
        <p:spPr>
          <a:xfrm rot="20781902">
            <a:off x="7474684" y="3068157"/>
            <a:ext cx="531627" cy="1743740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37B2A5-E75E-42CA-846E-F5442404B719}"/>
              </a:ext>
            </a:extLst>
          </p:cNvPr>
          <p:cNvCxnSpPr>
            <a:cxnSpLocks/>
          </p:cNvCxnSpPr>
          <p:nvPr/>
        </p:nvCxnSpPr>
        <p:spPr>
          <a:xfrm flipV="1">
            <a:off x="7995353" y="3766017"/>
            <a:ext cx="1689405" cy="2412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oval with orange protuberance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D34F9-89C1-43F0-911C-2DCB086D3101}"/>
              </a:ext>
            </a:extLst>
          </p:cNvPr>
          <p:cNvSpPr txBox="1"/>
          <p:nvPr/>
        </p:nvSpPr>
        <p:spPr>
          <a:xfrm>
            <a:off x="9773528" y="355449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rectangular shape (neck)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66929F-1448-4F98-B3EC-A077E026F699}"/>
              </a:ext>
            </a:extLst>
          </p:cNvPr>
          <p:cNvSpPr txBox="1"/>
          <p:nvPr/>
        </p:nvSpPr>
        <p:spPr>
          <a:xfrm>
            <a:off x="813553" y="2981794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2321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can be a bit more complex…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17B85C-5DAD-4217-AE1A-5077E353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06" y="1950983"/>
            <a:ext cx="5567497" cy="37279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6CC5C-DD3A-4DA0-B9BE-992A7AE8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707FF-DD50-455B-8E3F-A93EE41E6D2D}"/>
              </a:ext>
            </a:extLst>
          </p:cNvPr>
          <p:cNvSpPr/>
          <p:nvPr/>
        </p:nvSpPr>
        <p:spPr>
          <a:xfrm rot="17023598">
            <a:off x="5155596" y="2959421"/>
            <a:ext cx="192909" cy="1333755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9BC3B0-8EF1-4DC3-8B9F-FD4D390AD286}"/>
              </a:ext>
            </a:extLst>
          </p:cNvPr>
          <p:cNvSpPr/>
          <p:nvPr/>
        </p:nvSpPr>
        <p:spPr>
          <a:xfrm>
            <a:off x="6217835" y="2373689"/>
            <a:ext cx="991039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664365-6737-4D74-BB51-0953E76E0D35}"/>
              </a:ext>
            </a:extLst>
          </p:cNvPr>
          <p:cNvSpPr/>
          <p:nvPr/>
        </p:nvSpPr>
        <p:spPr>
          <a:xfrm rot="4338539">
            <a:off x="5705328" y="3298071"/>
            <a:ext cx="527003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neck, square shape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55BF64-9221-4658-BFDE-5F1B2186FC66}"/>
              </a:ext>
            </a:extLst>
          </p:cNvPr>
          <p:cNvCxnSpPr>
            <a:cxnSpLocks/>
          </p:cNvCxnSpPr>
          <p:nvPr/>
        </p:nvCxnSpPr>
        <p:spPr>
          <a:xfrm flipV="1">
            <a:off x="7117225" y="2920749"/>
            <a:ext cx="2737499" cy="4536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4EB71A-1853-4F8C-B2FC-D3F7D2732600}"/>
              </a:ext>
            </a:extLst>
          </p:cNvPr>
          <p:cNvSpPr txBox="1"/>
          <p:nvPr/>
        </p:nvSpPr>
        <p:spPr>
          <a:xfrm>
            <a:off x="9907210" y="2547387"/>
            <a:ext cx="205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body with or without large white symmetric blobs (wings)</a:t>
            </a:r>
          </a:p>
        </p:txBody>
      </p:sp>
    </p:spTree>
    <p:extLst>
      <p:ext uri="{BB962C8B-B14F-4D97-AF65-F5344CB8AC3E}">
        <p14:creationId xmlns:p14="http://schemas.microsoft.com/office/powerpoint/2010/main" val="11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C8AD7-5EE8-40FE-83C8-EC5517CE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8236C5-C6BD-4004-9E0E-565F0243AE16}"/>
              </a:ext>
            </a:extLst>
          </p:cNvPr>
          <p:cNvSpPr/>
          <p:nvPr/>
        </p:nvSpPr>
        <p:spPr>
          <a:xfrm>
            <a:off x="8048847" y="4113343"/>
            <a:ext cx="672675" cy="115167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8FA38F-E5BD-4FAE-940F-B13836EBF8BF}"/>
              </a:ext>
            </a:extLst>
          </p:cNvPr>
          <p:cNvSpPr/>
          <p:nvPr/>
        </p:nvSpPr>
        <p:spPr>
          <a:xfrm rot="5400000">
            <a:off x="7907794" y="3145094"/>
            <a:ext cx="765547" cy="1305792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629FAE-9AB6-4DBC-A189-85563672E951}"/>
              </a:ext>
            </a:extLst>
          </p:cNvPr>
          <p:cNvSpPr/>
          <p:nvPr/>
        </p:nvSpPr>
        <p:spPr>
          <a:xfrm rot="5400000">
            <a:off x="7590174" y="3022900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EC4E03-FB22-47A4-B694-1350F6B41444}"/>
              </a:ext>
            </a:extLst>
          </p:cNvPr>
          <p:cNvSpPr/>
          <p:nvPr/>
        </p:nvSpPr>
        <p:spPr>
          <a:xfrm rot="5400000">
            <a:off x="8569528" y="2916696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A79E12-88C5-4571-A3F3-984F8ED5C158}"/>
              </a:ext>
            </a:extLst>
          </p:cNvPr>
          <p:cNvCxnSpPr>
            <a:cxnSpLocks/>
          </p:cNvCxnSpPr>
          <p:nvPr/>
        </p:nvCxnSpPr>
        <p:spPr>
          <a:xfrm flipV="1">
            <a:off x="7760096" y="5088664"/>
            <a:ext cx="385373" cy="6841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FE2A85-1352-4818-8B63-5A0B8D21B6EC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7742168" y="1768225"/>
            <a:ext cx="252981" cy="1251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8DA4A2-747B-46C7-B5CB-DD1418EB7CBC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00723" y="1721017"/>
            <a:ext cx="307504" cy="12339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1C5D0D-B4A0-4AE6-B591-72914DB575D4}"/>
              </a:ext>
            </a:extLst>
          </p:cNvPr>
          <p:cNvCxnSpPr>
            <a:cxnSpLocks/>
          </p:cNvCxnSpPr>
          <p:nvPr/>
        </p:nvCxnSpPr>
        <p:spPr>
          <a:xfrm flipV="1">
            <a:off x="8910533" y="1564500"/>
            <a:ext cx="830799" cy="20953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feet, under body, can have different shapes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8C4AFE-15BA-4984-8F72-91E26FE4F4BF}"/>
              </a:ext>
            </a:extLst>
          </p:cNvPr>
          <p:cNvSpPr txBox="1"/>
          <p:nvPr/>
        </p:nvSpPr>
        <p:spPr>
          <a:xfrm>
            <a:off x="7524677" y="766910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Small black circles, can be facing the camera, sometimes can see both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2E4D6C-5D37-4CF1-AC0B-2D0AC8E92D79}"/>
              </a:ext>
            </a:extLst>
          </p:cNvPr>
          <p:cNvSpPr txBox="1"/>
          <p:nvPr/>
        </p:nvSpPr>
        <p:spPr>
          <a:xfrm>
            <a:off x="9749555" y="919778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triangular shaped form, on the head, can have different sizes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9A8909-02FD-4130-A4E1-282F4C6A9A89}"/>
              </a:ext>
            </a:extLst>
          </p:cNvPr>
          <p:cNvSpPr txBox="1"/>
          <p:nvPr/>
        </p:nvSpPr>
        <p:spPr>
          <a:xfrm>
            <a:off x="7143843" y="5755793"/>
            <a:ext cx="233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elongated piece, can be squared or more triangular, can be obstructed sometimes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2A2FA6-AB69-42A6-9335-DF14E98776E6}"/>
              </a:ext>
            </a:extLst>
          </p:cNvPr>
          <p:cNvSpPr txBox="1"/>
          <p:nvPr/>
        </p:nvSpPr>
        <p:spPr>
          <a:xfrm>
            <a:off x="10035466" y="5651098"/>
            <a:ext cx="152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Luckily, the color is consistent…</a:t>
            </a:r>
          </a:p>
        </p:txBody>
      </p:sp>
    </p:spTree>
    <p:extLst>
      <p:ext uri="{BB962C8B-B14F-4D97-AF65-F5344CB8AC3E}">
        <p14:creationId xmlns:p14="http://schemas.microsoft.com/office/powerpoint/2010/main" val="27664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6" grpId="0"/>
      <p:bldP spid="37" grpId="0"/>
      <p:bldP spid="39" grpId="0"/>
      <p:bldP spid="40" grpId="0"/>
      <p:bldP spid="42" grpId="0"/>
      <p:bldP spid="44" grpId="0"/>
      <p:bldP spid="47" grpId="0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CC63-33EE-4EC1-B68B-0CCBDD71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deal with these cases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D47139-80BB-4613-BFC9-34C71954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681" y="1770294"/>
            <a:ext cx="6537444" cy="38440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70179-1190-477F-8010-EED1A912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E9A78-3173-4877-8C4E-5B8FC111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138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82DFBA-C19E-451C-A1A1-43BB944E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21" y="3347123"/>
            <a:ext cx="3653344" cy="2951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2001-50C3-4027-8023-793E24D6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D377-661C-4A90-BF23-E7800934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8" y="1177758"/>
            <a:ext cx="11007525" cy="4956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We’ve been basically talking about </a:t>
            </a:r>
            <a:r>
              <a:rPr lang="en-US" sz="2400" dirty="0">
                <a:solidFill>
                  <a:srgbClr val="C00000"/>
                </a:solidFill>
              </a:rPr>
              <a:t>detecting features in images</a:t>
            </a:r>
            <a:r>
              <a:rPr lang="en-US" sz="2400" dirty="0"/>
              <a:t>, in a very naïve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Researchers built multiple computer vision techniques to deal with these issues: SIFT, FAST, SURF, BRIEF,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However, similar problems arose: the detectors where either too general or too over-engineered. Humans were designing these feature detectors, and that made them either too simple or hard to generalize.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D2A6B-4EB6-43A0-AC3C-5B2F56F4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FF8AD-2C7F-4126-90A9-2D703D4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37" y="4563985"/>
            <a:ext cx="3656693" cy="175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E630C-BA58-4AE7-88C7-ADB8897A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8" y="4563985"/>
            <a:ext cx="3871051" cy="175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F3999-F75E-433E-A5F7-51063E3931BA}"/>
              </a:ext>
            </a:extLst>
          </p:cNvPr>
          <p:cNvSpPr txBox="1"/>
          <p:nvPr/>
        </p:nvSpPr>
        <p:spPr>
          <a:xfrm>
            <a:off x="10566400" y="4951283"/>
            <a:ext cx="134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corner detection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C1B2E-2D57-4CB2-898E-6E3322C39A05}"/>
              </a:ext>
            </a:extLst>
          </p:cNvPr>
          <p:cNvSpPr txBox="1"/>
          <p:nvPr/>
        </p:nvSpPr>
        <p:spPr>
          <a:xfrm>
            <a:off x="534241" y="4980971"/>
            <a:ext cx="13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feature descriptor</a:t>
            </a:r>
          </a:p>
        </p:txBody>
      </p:sp>
    </p:spTree>
    <p:extLst>
      <p:ext uri="{BB962C8B-B14F-4D97-AF65-F5344CB8AC3E}">
        <p14:creationId xmlns:p14="http://schemas.microsoft.com/office/powerpoint/2010/main" val="903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437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5684" y="181544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The code </a:t>
            </a:r>
          </a:p>
        </p:txBody>
      </p:sp>
    </p:spTree>
    <p:extLst>
      <p:ext uri="{BB962C8B-B14F-4D97-AF65-F5344CB8AC3E}">
        <p14:creationId xmlns:p14="http://schemas.microsoft.com/office/powerpoint/2010/main" val="33377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rgbClr val="C00000"/>
                </a:solidFill>
              </a:rPr>
              <a:t>learned the features to detect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Representation Learning (or Feature Learning).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r>
              <a:rPr lang="en-US" dirty="0"/>
              <a:t>Multiple techniques for this: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Unsupervised (K-means, PCA, …).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Supervised (Sup. Dictionary learning, </a:t>
            </a:r>
            <a:r>
              <a:rPr lang="en-US" dirty="0">
                <a:solidFill>
                  <a:srgbClr val="C00000"/>
                </a:solidFill>
              </a:rPr>
              <a:t>Neural Networks!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EDD3E-19AA-4978-AADD-E5CFBEF9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Local and Hierarchical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4837"/>
            <a:ext cx="9144000" cy="4044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6230" y="330740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Karla" charset="0"/>
                <a:ea typeface="Karla" charset="0"/>
                <a:cs typeface="Karla" charset="0"/>
              </a:rPr>
              <a:t>Moreover 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9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Invariant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41" y="822865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37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2" y="1250692"/>
            <a:ext cx="2056800" cy="192557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4168714"/>
              </p:ext>
            </p:extLst>
          </p:nvPr>
        </p:nvGraphicFramePr>
        <p:xfrm>
          <a:off x="741111" y="1250692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82" y="3685938"/>
            <a:ext cx="2118007" cy="225899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49810428"/>
              </p:ext>
            </p:extLst>
          </p:nvPr>
        </p:nvGraphicFramePr>
        <p:xfrm>
          <a:off x="741050" y="3696128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564199" y="123135"/>
            <a:ext cx="11101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Each neuron from first layer has one weight per pixel.  Recall, the importance of the predictors (here pixels) is given by the value of the coefficient (here W).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48783" y="1238274"/>
            <a:ext cx="698895" cy="2271410"/>
            <a:chOff x="3748783" y="1471734"/>
            <a:chExt cx="698895" cy="2271410"/>
          </a:xfrm>
        </p:grpSpPr>
        <p:sp>
          <p:nvSpPr>
            <p:cNvPr id="8" name="Rectangle 7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9307" y="12382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6520" y="373381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60781" y="1643301"/>
            <a:ext cx="2888001" cy="716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60781" y="1373763"/>
            <a:ext cx="2888001" cy="1487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01003" y="1456857"/>
            <a:ext cx="2547779" cy="15074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748783" y="3683710"/>
            <a:ext cx="698895" cy="2271410"/>
            <a:chOff x="3748783" y="1471734"/>
            <a:chExt cx="698895" cy="2271410"/>
          </a:xfrm>
        </p:grpSpPr>
        <p:sp>
          <p:nvSpPr>
            <p:cNvPr id="28" name="Rectangle 27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V="1">
            <a:off x="1796685" y="1764315"/>
            <a:ext cx="1942209" cy="768225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944491" y="1820982"/>
            <a:ext cx="1794403" cy="989018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944491" y="4119299"/>
            <a:ext cx="1743024" cy="8317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304781" y="4226871"/>
            <a:ext cx="1377141" cy="10786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5340473" y="1686074"/>
            <a:ext cx="5932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this case, the </a:t>
            </a:r>
            <a:r>
              <a:rPr lang="en-US" sz="2400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red weights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will be modified to better recognize cat.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2947" y="1264340"/>
            <a:ext cx="1078766" cy="1067979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553767" y="4559782"/>
            <a:ext cx="1078766" cy="1086113"/>
          </a:xfrm>
          <a:prstGeom prst="rect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B3A796-474D-449E-BF2D-4AF1DBD7D72E}"/>
              </a:ext>
            </a:extLst>
          </p:cNvPr>
          <p:cNvSpPr txBox="1"/>
          <p:nvPr/>
        </p:nvSpPr>
        <p:spPr>
          <a:xfrm>
            <a:off x="5528377" y="4295553"/>
            <a:ext cx="574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 this case,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blue weights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will be modified.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553767" y="3860098"/>
            <a:ext cx="2133748" cy="95101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960A8B7-3F25-4DF3-B8F7-77BF9B2E15CE}"/>
              </a:ext>
            </a:extLst>
          </p:cNvPr>
          <p:cNvSpPr txBox="1"/>
          <p:nvPr/>
        </p:nvSpPr>
        <p:spPr>
          <a:xfrm>
            <a:off x="987364" y="6006299"/>
            <a:ext cx="10678462" cy="830997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We are learning </a:t>
            </a:r>
            <a:r>
              <a:rPr lang="en-US" sz="2400" b="1" dirty="0">
                <a:solidFill>
                  <a:srgbClr val="FF0000"/>
                </a:solidFill>
              </a:rPr>
              <a:t>redundant</a:t>
            </a:r>
            <a:r>
              <a:rPr lang="en-US" sz="2400" dirty="0"/>
              <a:t> features. Approach is not robust, as cats could appear in yet another position.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944491" y="4068120"/>
            <a:ext cx="1794403" cy="317503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799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784703" y="2209245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44547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342809"/>
              </p:ext>
            </p:extLst>
          </p:nvPr>
        </p:nvGraphicFramePr>
        <p:xfrm>
          <a:off x="891679" y="244547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889928" y="2459123"/>
            <a:ext cx="1078766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91470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sp>
        <p:nvSpPr>
          <p:cNvPr id="39" name="Rectangle 38"/>
          <p:cNvSpPr/>
          <p:nvPr/>
        </p:nvSpPr>
        <p:spPr>
          <a:xfrm>
            <a:off x="1943617" y="2460525"/>
            <a:ext cx="1078766" cy="1101795"/>
          </a:xfrm>
          <a:prstGeom prst="rect">
            <a:avLst/>
          </a:prstGeom>
          <a:solidFill>
            <a:schemeClr val="accent3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6769257" y="949611"/>
            <a:ext cx="1299671" cy="1150160"/>
            <a:chOff x="4398590" y="3011167"/>
            <a:chExt cx="1141994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751101" y="2160836"/>
            <a:ext cx="1299671" cy="1150160"/>
            <a:chOff x="4398590" y="3011167"/>
            <a:chExt cx="1141994" cy="918421"/>
          </a:xfrm>
        </p:grpSpPr>
        <p:grpSp>
          <p:nvGrpSpPr>
            <p:cNvPr id="65" name="Group 64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909990" y="3575123"/>
            <a:ext cx="1078766" cy="1101795"/>
          </a:xfrm>
          <a:prstGeom prst="rect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08818" y="3580696"/>
            <a:ext cx="999726" cy="1101795"/>
          </a:xfrm>
          <a:prstGeom prst="rect">
            <a:avLst/>
          </a:prstGeom>
          <a:solidFill>
            <a:schemeClr val="accent4">
              <a:lumMod val="60000"/>
              <a:lumOff val="4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85759" y="3434768"/>
            <a:ext cx="1286933" cy="1087595"/>
          </a:xfrm>
          <a:prstGeom prst="rect">
            <a:avLst/>
          </a:prstGeom>
          <a:solidFill>
            <a:srgbClr val="EAEC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6752157" y="3397648"/>
            <a:ext cx="1299671" cy="1150160"/>
            <a:chOff x="4398590" y="3011167"/>
            <a:chExt cx="1141994" cy="918421"/>
          </a:xfrm>
        </p:grpSpPr>
        <p:grpSp>
          <p:nvGrpSpPr>
            <p:cNvPr id="81" name="Group 80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/>
          <p:cNvSpPr/>
          <p:nvPr/>
        </p:nvSpPr>
        <p:spPr>
          <a:xfrm>
            <a:off x="6801716" y="4701046"/>
            <a:ext cx="1286933" cy="1087595"/>
          </a:xfrm>
          <a:prstGeom prst="rect">
            <a:avLst/>
          </a:prstGeom>
          <a:solidFill>
            <a:srgbClr val="E3E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768114" y="4663926"/>
            <a:ext cx="1299671" cy="1150160"/>
            <a:chOff x="4398590" y="3011167"/>
            <a:chExt cx="1141994" cy="918421"/>
          </a:xfrm>
        </p:grpSpPr>
        <p:grpSp>
          <p:nvGrpSpPr>
            <p:cNvPr id="94" name="Group 93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51008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51008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44547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62186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300507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98373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103847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42169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0517" y="335462"/>
            <a:ext cx="5198366" cy="8309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Solution: Cut the image to </a:t>
            </a:r>
            <a:r>
              <a:rPr lang="en-US" sz="2400">
                <a:latin typeface="Karla" charset="0"/>
                <a:ea typeface="Karla" charset="0"/>
                <a:cs typeface="Karla" charset="0"/>
              </a:rPr>
              <a:t>smaller pieces.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7" grpId="0" animBg="1"/>
      <p:bldP spid="39" grpId="0" animBg="1"/>
      <p:bldP spid="77" grpId="0" animBg="1"/>
      <p:bldP spid="78" grpId="0" animBg="1"/>
      <p:bldP spid="79" grpId="0" animBg="1"/>
      <p:bldP spid="92" grpId="0" animBg="1"/>
      <p:bldP spid="10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43" y="2432493"/>
            <a:ext cx="2118007" cy="2258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784703" y="1079156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63" y="4832759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71085" y="4815525"/>
            <a:ext cx="1299671" cy="1150160"/>
            <a:chOff x="4398590" y="3011167"/>
            <a:chExt cx="1141994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763497" y="1032316"/>
            <a:ext cx="1299671" cy="1150160"/>
            <a:chOff x="4398590" y="3011167"/>
            <a:chExt cx="1141994" cy="918421"/>
          </a:xfrm>
        </p:grpSpPr>
        <p:grpSp>
          <p:nvGrpSpPr>
            <p:cNvPr id="65" name="Group 64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6785759" y="2304679"/>
            <a:ext cx="1286933" cy="1087595"/>
          </a:xfrm>
          <a:prstGeom prst="rect">
            <a:avLst/>
          </a:prstGeom>
          <a:solidFill>
            <a:srgbClr val="EAEC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6752157" y="2267559"/>
            <a:ext cx="1299671" cy="1150160"/>
            <a:chOff x="4398590" y="3011167"/>
            <a:chExt cx="1141994" cy="918421"/>
          </a:xfrm>
        </p:grpSpPr>
        <p:grpSp>
          <p:nvGrpSpPr>
            <p:cNvPr id="81" name="Group 80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/>
          <p:cNvSpPr/>
          <p:nvPr/>
        </p:nvSpPr>
        <p:spPr>
          <a:xfrm>
            <a:off x="6801716" y="3570957"/>
            <a:ext cx="1286933" cy="1087595"/>
          </a:xfrm>
          <a:prstGeom prst="rect">
            <a:avLst/>
          </a:prstGeom>
          <a:solidFill>
            <a:srgbClr val="E3E0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6768114" y="3533837"/>
            <a:ext cx="1299671" cy="1150160"/>
            <a:chOff x="4398590" y="3011167"/>
            <a:chExt cx="1141994" cy="918421"/>
          </a:xfrm>
        </p:grpSpPr>
        <p:grpSp>
          <p:nvGrpSpPr>
            <p:cNvPr id="94" name="Group 93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5879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587907"/>
                <a:ext cx="12066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5232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6996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30828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10615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11162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4995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le 11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41622543"/>
              </p:ext>
            </p:extLst>
          </p:nvPr>
        </p:nvGraphicFramePr>
        <p:xfrm>
          <a:off x="764378" y="2432493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Do the same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1178679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13419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79458215"/>
              </p:ext>
            </p:extLst>
          </p:nvPr>
        </p:nvGraphicFramePr>
        <p:xfrm>
          <a:off x="891679" y="213419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889928" y="2147843"/>
            <a:ext cx="1119494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6034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69257" y="638331"/>
            <a:ext cx="1299671" cy="1150160"/>
            <a:chOff x="4398590" y="3011167"/>
            <a:chExt cx="1141994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90" y="3033958"/>
              <a:ext cx="1141994" cy="633199"/>
              <a:chOff x="741050" y="189158"/>
              <a:chExt cx="1141994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50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90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1341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3105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26937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6724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7271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1104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But what if cat is not the box?</a:t>
            </a:r>
          </a:p>
        </p:txBody>
      </p:sp>
    </p:spTree>
    <p:extLst>
      <p:ext uri="{BB962C8B-B14F-4D97-AF65-F5344CB8AC3E}">
        <p14:creationId xmlns:p14="http://schemas.microsoft.com/office/powerpoint/2010/main" val="1351922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784703" y="1897965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13419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79458215"/>
              </p:ext>
            </p:extLst>
          </p:nvPr>
        </p:nvGraphicFramePr>
        <p:xfrm>
          <a:off x="891679" y="213419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1172153" y="2147843"/>
            <a:ext cx="1119494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6034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69256" y="638331"/>
            <a:ext cx="1299672" cy="1150160"/>
            <a:chOff x="4398589" y="3011167"/>
            <a:chExt cx="1141995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1341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3105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26937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6724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7271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1104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l="-27868" r="27868"/>
          <a:stretch/>
        </p:blipFill>
        <p:spPr>
          <a:xfrm>
            <a:off x="6781944" y="19107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119" name="Group 118"/>
          <p:cNvGrpSpPr/>
          <p:nvPr/>
        </p:nvGrpSpPr>
        <p:grpSpPr>
          <a:xfrm>
            <a:off x="6821204" y="1892221"/>
            <a:ext cx="1299672" cy="1150160"/>
            <a:chOff x="4398589" y="3011167"/>
            <a:chExt cx="1141995" cy="918421"/>
          </a:xfrm>
        </p:grpSpPr>
        <p:grpSp>
          <p:nvGrpSpPr>
            <p:cNvPr id="120" name="Group 119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But what if cat is not the box?</a:t>
            </a:r>
          </a:p>
        </p:txBody>
      </p:sp>
    </p:spTree>
    <p:extLst>
      <p:ext uri="{BB962C8B-B14F-4D97-AF65-F5344CB8AC3E}">
        <p14:creationId xmlns:p14="http://schemas.microsoft.com/office/powerpoint/2010/main" val="630937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784703" y="1897965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3" y="2134195"/>
            <a:ext cx="2056800" cy="2244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79458215"/>
              </p:ext>
            </p:extLst>
          </p:nvPr>
        </p:nvGraphicFramePr>
        <p:xfrm>
          <a:off x="891679" y="2134195"/>
          <a:ext cx="2111271" cy="22589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9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7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015" marR="69015" marT="34507" marB="345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:8×8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581828"/>
                <a:ext cx="91326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1430036" y="2134195"/>
            <a:ext cx="1119494" cy="1091910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90" y="6034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63" name="Group 62"/>
          <p:cNvGrpSpPr/>
          <p:nvPr/>
        </p:nvGrpSpPr>
        <p:grpSpPr>
          <a:xfrm>
            <a:off x="6769256" y="638331"/>
            <a:ext cx="1299672" cy="1150160"/>
            <a:chOff x="4398589" y="3011167"/>
            <a:chExt cx="1141995" cy="918421"/>
          </a:xfrm>
        </p:grpSpPr>
        <p:grpSp>
          <p:nvGrpSpPr>
            <p:cNvPr id="43" name="Group 42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:4×4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51" y="198807"/>
                <a:ext cx="120661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/>
          <p:cNvGrpSpPr/>
          <p:nvPr/>
        </p:nvGrpSpPr>
        <p:grpSpPr>
          <a:xfrm>
            <a:off x="4136006" y="2134195"/>
            <a:ext cx="698895" cy="2271410"/>
            <a:chOff x="3748783" y="1471734"/>
            <a:chExt cx="698895" cy="2271410"/>
          </a:xfrm>
        </p:grpSpPr>
        <p:sp>
          <p:nvSpPr>
            <p:cNvPr id="107" name="Rectangle 106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3262489" y="2310582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284065" y="2693798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369959" y="672457"/>
            <a:ext cx="698895" cy="2271410"/>
            <a:chOff x="3748783" y="1471734"/>
            <a:chExt cx="698895" cy="2271410"/>
          </a:xfrm>
        </p:grpSpPr>
        <p:sp>
          <p:nvSpPr>
            <p:cNvPr id="113" name="Rectangle 112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8441130" y="727198"/>
            <a:ext cx="668795" cy="24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462706" y="1110414"/>
            <a:ext cx="600829" cy="417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l="-27868" r="27868"/>
          <a:stretch/>
        </p:blipFill>
        <p:spPr>
          <a:xfrm>
            <a:off x="6781944" y="1910727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119" name="Group 118"/>
          <p:cNvGrpSpPr/>
          <p:nvPr/>
        </p:nvGrpSpPr>
        <p:grpSpPr>
          <a:xfrm>
            <a:off x="6821204" y="1892221"/>
            <a:ext cx="1299672" cy="1150160"/>
            <a:chOff x="4398589" y="3011167"/>
            <a:chExt cx="1141995" cy="918421"/>
          </a:xfrm>
        </p:grpSpPr>
        <p:grpSp>
          <p:nvGrpSpPr>
            <p:cNvPr id="120" name="Group 119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/>
          <p:cNvSpPr/>
          <p:nvPr/>
        </p:nvSpPr>
        <p:spPr>
          <a:xfrm>
            <a:off x="6806536" y="3290001"/>
            <a:ext cx="1286933" cy="1087595"/>
          </a:xfrm>
          <a:prstGeom prst="rect">
            <a:avLst/>
          </a:prstGeom>
          <a:solidFill>
            <a:srgbClr val="F0EE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/>
          <a:srcRect l="-55736" r="55736"/>
          <a:stretch/>
        </p:blipFill>
        <p:spPr>
          <a:xfrm>
            <a:off x="6803777" y="3302763"/>
            <a:ext cx="1312482" cy="1113996"/>
          </a:xfrm>
          <a:prstGeom prst="rect">
            <a:avLst/>
          </a:prstGeom>
          <a:solidFill>
            <a:srgbClr val="EEEAEA"/>
          </a:solidFill>
        </p:spPr>
      </p:pic>
      <p:grpSp>
        <p:nvGrpSpPr>
          <p:cNvPr id="53" name="Group 52"/>
          <p:cNvGrpSpPr/>
          <p:nvPr/>
        </p:nvGrpSpPr>
        <p:grpSpPr>
          <a:xfrm>
            <a:off x="6843037" y="3284257"/>
            <a:ext cx="1299672" cy="1150160"/>
            <a:chOff x="4398589" y="3011167"/>
            <a:chExt cx="1141995" cy="918421"/>
          </a:xfrm>
        </p:grpSpPr>
        <p:grpSp>
          <p:nvGrpSpPr>
            <p:cNvPr id="54" name="Group 53"/>
            <p:cNvGrpSpPr/>
            <p:nvPr/>
          </p:nvGrpSpPr>
          <p:grpSpPr>
            <a:xfrm>
              <a:off x="4398589" y="3033958"/>
              <a:ext cx="1141995" cy="633199"/>
              <a:chOff x="741049" y="189158"/>
              <a:chExt cx="1141995" cy="633199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757003" y="610725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52947" y="402670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52946" y="189158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41049" y="820899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Connector 57"/>
            <p:cNvCxnSpPr/>
            <p:nvPr/>
          </p:nvCxnSpPr>
          <p:spPr>
            <a:xfrm>
              <a:off x="4398589" y="3901603"/>
              <a:ext cx="1126041" cy="1458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4410486" y="304087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687064" y="3011167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4986363" y="3033958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251508" y="3030683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5524631" y="3030682"/>
              <a:ext cx="0" cy="888715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600517" y="724562"/>
            <a:ext cx="519836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But what if cat is not the box?</a:t>
            </a:r>
          </a:p>
        </p:txBody>
      </p:sp>
    </p:spTree>
    <p:extLst>
      <p:ext uri="{BB962C8B-B14F-4D97-AF65-F5344CB8AC3E}">
        <p14:creationId xmlns:p14="http://schemas.microsoft.com/office/powerpoint/2010/main" val="68537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09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887247" y="1724707"/>
            <a:ext cx="1312482" cy="1150160"/>
            <a:chOff x="1100289" y="3607308"/>
            <a:chExt cx="1312482" cy="11501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0289" y="3641778"/>
              <a:ext cx="1312482" cy="1113996"/>
            </a:xfrm>
            <a:prstGeom prst="rect">
              <a:avLst/>
            </a:prstGeom>
            <a:solidFill>
              <a:srgbClr val="EEEAEA"/>
            </a:solidFill>
          </p:spPr>
        </p:pic>
        <p:grpSp>
          <p:nvGrpSpPr>
            <p:cNvPr id="5" name="Group 4"/>
            <p:cNvGrpSpPr/>
            <p:nvPr/>
          </p:nvGrpSpPr>
          <p:grpSpPr>
            <a:xfrm>
              <a:off x="1102233" y="3607308"/>
              <a:ext cx="1299672" cy="1150160"/>
              <a:chOff x="4398589" y="3011167"/>
              <a:chExt cx="1141995" cy="91842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Connector 6"/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4410486" y="304087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4687064" y="3011167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4986363" y="3033959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Right Arrow 18"/>
          <p:cNvSpPr/>
          <p:nvPr/>
        </p:nvSpPr>
        <p:spPr>
          <a:xfrm>
            <a:off x="2341102" y="2200152"/>
            <a:ext cx="530578" cy="1567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589868" y="1630430"/>
            <a:ext cx="90414" cy="9144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9868" y="1917437"/>
            <a:ext cx="90414" cy="9144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3589868" y="2943517"/>
            <a:ext cx="90414" cy="9144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47999" y="1491930"/>
                <a:ext cx="373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1491930"/>
                <a:ext cx="37388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557" r="-655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059287" y="1778937"/>
                <a:ext cx="373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87" y="1778937"/>
                <a:ext cx="37388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97" r="-655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014559" y="3621290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657919" y="1221147"/>
            <a:ext cx="698895" cy="2271410"/>
            <a:chOff x="3748783" y="1471734"/>
            <a:chExt cx="698895" cy="2271410"/>
          </a:xfrm>
        </p:grpSpPr>
        <p:sp>
          <p:nvSpPr>
            <p:cNvPr id="32" name="Rectangle 31"/>
            <p:cNvSpPr/>
            <p:nvPr/>
          </p:nvSpPr>
          <p:spPr>
            <a:xfrm>
              <a:off x="3748783" y="1471734"/>
              <a:ext cx="698895" cy="22714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870264" y="1648121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865320" y="2281788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887672" y="2952444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12831" y="2823441"/>
                <a:ext cx="379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31" y="2823441"/>
                <a:ext cx="37920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065" r="-645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386716" y="2299787"/>
                <a:ext cx="4480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16" y="2299787"/>
                <a:ext cx="448008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021787" y="2302591"/>
                <a:ext cx="4480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87" y="2302591"/>
                <a:ext cx="448008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4316342" y="3636848"/>
            <a:ext cx="14168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Hidden Layer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834724" y="1649527"/>
            <a:ext cx="759854" cy="3066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834724" y="1778937"/>
            <a:ext cx="759854" cy="13850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834724" y="1917437"/>
            <a:ext cx="759854" cy="95573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880074" y="1475239"/>
                <a:ext cx="4166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074" y="1475239"/>
                <a:ext cx="4166910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2222" r="-29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endCxn id="49" idx="1"/>
          </p:cNvCxnSpPr>
          <p:nvPr/>
        </p:nvCxnSpPr>
        <p:spPr>
          <a:xfrm flipV="1">
            <a:off x="5441244" y="1613739"/>
            <a:ext cx="438830" cy="1921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501484" y="4339600"/>
            <a:ext cx="2200577" cy="1843060"/>
            <a:chOff x="8727066" y="2517516"/>
            <a:chExt cx="2200577" cy="1843060"/>
          </a:xfrm>
        </p:grpSpPr>
        <p:grpSp>
          <p:nvGrpSpPr>
            <p:cNvPr id="54" name="Group 53"/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Straight Connector 55"/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3699362" y="4352643"/>
            <a:ext cx="2239297" cy="1843060"/>
            <a:chOff x="8727066" y="2517516"/>
            <a:chExt cx="2239297" cy="1843060"/>
          </a:xfrm>
        </p:grpSpPr>
        <p:grpSp>
          <p:nvGrpSpPr>
            <p:cNvPr id="73" name="Group 72"/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8" name="Straight Connector 77"/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010269" y="5049885"/>
                <a:ext cx="401520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×</m:t>
                      </m:r>
                    </m:oMath>
                  </m:oMathPara>
                </a14:m>
                <a:endParaRPr lang="en-US" sz="28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69" y="5049885"/>
                <a:ext cx="401520" cy="70788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059287" y="4810076"/>
                <a:ext cx="626646" cy="947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87" y="4810076"/>
                <a:ext cx="626646" cy="94769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4793024" y="4365999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024" y="4365999"/>
                <a:ext cx="626325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5286720" y="4382876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720" y="4382876"/>
                <a:ext cx="626325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612532" y="4370900"/>
                <a:ext cx="5585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532" y="4370900"/>
                <a:ext cx="558550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8108084" y="4359930"/>
                <a:ext cx="558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84" y="4359930"/>
                <a:ext cx="558551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39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746061"/>
            <a:ext cx="8716555" cy="56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E9D7-1AD9-483B-80DF-397DC5A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step by step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408036-82CB-41C7-A6C8-BF154FFF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287" y="1411602"/>
            <a:ext cx="5902575" cy="42831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E8628-901F-48C3-933F-0DBEF912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4C2B5-0697-4AF0-A66D-89B038C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6" y="1961276"/>
            <a:ext cx="4517105" cy="29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9166-F60B-4A48-B5E3-35BA83D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7B4A87-24D9-47E8-8EFD-740F3285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023" y="391483"/>
            <a:ext cx="6684574" cy="66968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4D01-0F70-4442-AF95-6CE8D1F4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69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cross-correlation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8D035-EFFC-4232-89E4-10965B8A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convolution</a:t>
                </a:r>
                <a:r>
                  <a:rPr lang="en-US" sz="2400" dirty="0"/>
                  <a:t> of f and 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defined as the integral of the product, having one of the functions inverted and shifted: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cross-correlation: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38D035-EFFC-4232-89E4-10965B8A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A6F8-DCEA-4E02-B09D-C6E22E7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C26DD8-28EF-423B-BEB2-BC066C7285BF}"/>
              </a:ext>
            </a:extLst>
          </p:cNvPr>
          <p:cNvSpPr/>
          <p:nvPr/>
        </p:nvSpPr>
        <p:spPr>
          <a:xfrm>
            <a:off x="6792593" y="2140086"/>
            <a:ext cx="312653" cy="371294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825A6-3DAE-435A-843F-38CAB9012286}"/>
              </a:ext>
            </a:extLst>
          </p:cNvPr>
          <p:cNvSpPr txBox="1"/>
          <p:nvPr/>
        </p:nvSpPr>
        <p:spPr>
          <a:xfrm>
            <a:off x="9144000" y="2511380"/>
            <a:ext cx="19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Function is inverted and shifted left by 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3037F8-60D6-4BC3-A966-D81A154DABAE}"/>
              </a:ext>
            </a:extLst>
          </p:cNvPr>
          <p:cNvSpPr/>
          <p:nvPr/>
        </p:nvSpPr>
        <p:spPr>
          <a:xfrm rot="11157181" flipH="1">
            <a:off x="7137541" y="2628035"/>
            <a:ext cx="2267895" cy="35232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 in 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248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feature map?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91845" y="2140085"/>
            <a:ext cx="622571" cy="0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24909" y="4941651"/>
            <a:ext cx="2811294" cy="38911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07029" y="1770753"/>
            <a:ext cx="445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Feature 1: Horizontal Lines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07028" y="2557699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Karla" charset="0"/>
                <a:ea typeface="Karla" charset="0"/>
                <a:cs typeface="Karla" charset="0"/>
              </a:rPr>
              <a:t>Feature 2: Vertical Lines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5331805" y="2923065"/>
            <a:ext cx="19978" cy="783497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24919" y="2788531"/>
            <a:ext cx="89961" cy="918031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7028" y="3256773"/>
            <a:ext cx="3892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Karla" charset="0"/>
                <a:ea typeface="Karla" charset="0"/>
                <a:cs typeface="Karla" charset="0"/>
              </a:rPr>
              <a:t>Feature 3: Orange bulb</a:t>
            </a:r>
          </a:p>
        </p:txBody>
      </p:sp>
      <p:sp>
        <p:nvSpPr>
          <p:cNvPr id="26" name="Oval 25"/>
          <p:cNvSpPr/>
          <p:nvPr/>
        </p:nvSpPr>
        <p:spPr>
          <a:xfrm>
            <a:off x="5831426" y="2557699"/>
            <a:ext cx="452641" cy="689847"/>
          </a:xfrm>
          <a:prstGeom prst="ellipse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2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2" grpId="0"/>
      <p:bldP spid="57" grpId="0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layer?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3533259" y="3623437"/>
            <a:ext cx="1481334" cy="847703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28801" y="3487605"/>
            <a:ext cx="1128408" cy="559684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24573" y="1922428"/>
            <a:ext cx="45124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Layer 2, Feature 1: Combine horizontal and vertical lines from Layer 1 produce diagonal lines.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4572" y="3351948"/>
            <a:ext cx="45124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Layer 3, Feature 1: Combine diagonal to identify shapes</a:t>
            </a:r>
          </a:p>
        </p:txBody>
      </p:sp>
      <p:sp>
        <p:nvSpPr>
          <p:cNvPr id="15" name="Freeform 14"/>
          <p:cNvSpPr/>
          <p:nvPr/>
        </p:nvSpPr>
        <p:spPr>
          <a:xfrm>
            <a:off x="4883285" y="2976664"/>
            <a:ext cx="836579" cy="1536970"/>
          </a:xfrm>
          <a:custGeom>
            <a:avLst/>
            <a:gdLst>
              <a:gd name="connsiteX0" fmla="*/ 0 w 836579"/>
              <a:gd name="connsiteY0" fmla="*/ 97276 h 1536970"/>
              <a:gd name="connsiteX1" fmla="*/ 272375 w 836579"/>
              <a:gd name="connsiteY1" fmla="*/ 1536970 h 1536970"/>
              <a:gd name="connsiteX2" fmla="*/ 836579 w 836579"/>
              <a:gd name="connsiteY2" fmla="*/ 1478604 h 1536970"/>
              <a:gd name="connsiteX3" fmla="*/ 389106 w 836579"/>
              <a:gd name="connsiteY3" fmla="*/ 0 h 1536970"/>
              <a:gd name="connsiteX4" fmla="*/ 58366 w 836579"/>
              <a:gd name="connsiteY4" fmla="*/ 0 h 153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579" h="1536970">
                <a:moveTo>
                  <a:pt x="0" y="97276"/>
                </a:moveTo>
                <a:lnTo>
                  <a:pt x="272375" y="1536970"/>
                </a:lnTo>
                <a:lnTo>
                  <a:pt x="836579" y="1478604"/>
                </a:lnTo>
                <a:lnTo>
                  <a:pt x="389106" y="0"/>
                </a:lnTo>
                <a:lnTo>
                  <a:pt x="58366" y="0"/>
                </a:lnTo>
              </a:path>
            </a:pathLst>
          </a:custGeom>
          <a:noFill/>
          <a:ln w="603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r>
              <a:rPr lang="en-US" dirty="0"/>
              <a:t>The general idea of CNNs is to intelligently adapt to properties of images: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position and neighborhood have </a:t>
            </a:r>
            <a:r>
              <a:rPr lang="en-US" sz="2400" dirty="0">
                <a:solidFill>
                  <a:srgbClr val="C00000"/>
                </a:solidFill>
              </a:rPr>
              <a:t>semantic meanings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of interest can appear </a:t>
            </a:r>
            <a:r>
              <a:rPr lang="en-US" sz="2400" dirty="0">
                <a:solidFill>
                  <a:srgbClr val="C00000"/>
                </a:solidFill>
              </a:rPr>
              <a:t>anywhere in the image</a:t>
            </a:r>
            <a:r>
              <a:rPr lang="en-US" sz="2400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3FD8E-791B-4940-A6A9-4C17FFE9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4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3A113F-C5BB-442B-B06C-29FD672C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31" y="1403032"/>
            <a:ext cx="7581900" cy="1661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4B326-0616-4C8C-930C-6C05F8B0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C6DA4-342B-49AB-A601-F2623ACDFAF8}"/>
              </a:ext>
            </a:extLst>
          </p:cNvPr>
          <p:cNvSpPr txBox="1"/>
          <p:nvPr/>
        </p:nvSpPr>
        <p:spPr>
          <a:xfrm>
            <a:off x="2828261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D875B-F476-4119-BE1C-3A5BF994D49B}"/>
              </a:ext>
            </a:extLst>
          </p:cNvPr>
          <p:cNvSpPr txBox="1"/>
          <p:nvPr/>
        </p:nvSpPr>
        <p:spPr>
          <a:xfrm>
            <a:off x="6627628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3676960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CNNs are also composed of layers, but those layers are not fully connected: they have</a:t>
            </a:r>
            <a:r>
              <a:rPr lang="en-US" sz="2400" dirty="0">
                <a:solidFill>
                  <a:srgbClr val="C00000"/>
                </a:solidFill>
              </a:rPr>
              <a:t> filters</a:t>
            </a:r>
            <a:r>
              <a:rPr lang="en-US" sz="2400" dirty="0"/>
              <a:t>, sets of cube-shaped weights that are applied throughout the image. Each 2D slice of the filters are called </a:t>
            </a:r>
            <a:r>
              <a:rPr lang="en-US" sz="2400" dirty="0">
                <a:solidFill>
                  <a:srgbClr val="C0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r>
              <a:rPr lang="en-US" sz="2400" dirty="0"/>
              <a:t>These filters introduce </a:t>
            </a:r>
            <a:r>
              <a:rPr lang="en-US" sz="2400" dirty="0">
                <a:solidFill>
                  <a:srgbClr val="C00000"/>
                </a:solidFill>
              </a:rPr>
              <a:t>translation invariance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parameter sharing.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 are they applied? Convolutions!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315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07AB-41F2-41C5-BD25-D2CD0A9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what happens at the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70336-517A-4ED9-B8A2-9B638ECE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convolutions on a normal image, the result will be down-sampled by an amount depending on the size of the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avoid this by padding the edges in different ways.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4A3DE-D573-47A6-A0B1-5FD86AD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6B878-680A-4682-8114-FCD064E2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69" y="2335612"/>
            <a:ext cx="2324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CF8D-4E97-4718-AAA3-3E2ABF6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C8A5-D90D-45DF-8020-944F3389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14924-9251-4CE9-AC2B-6CACAB98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54" y="983807"/>
            <a:ext cx="3424677" cy="3985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066F4-C57E-41EF-B942-48E3CCF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41" y="983806"/>
            <a:ext cx="3505805" cy="39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5740F3-461A-415D-97F6-BBB1926F8EA1}"/>
              </a:ext>
            </a:extLst>
          </p:cNvPr>
          <p:cNvSpPr txBox="1"/>
          <p:nvPr/>
        </p:nvSpPr>
        <p:spPr>
          <a:xfrm>
            <a:off x="1500851" y="5274497"/>
            <a:ext cx="45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padding. </a:t>
            </a:r>
            <a:r>
              <a:rPr lang="en-US" dirty="0"/>
              <a:t>Introduces zeros such that all pixels are visited the same amount of times by the filter. Increases size of output.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4DE19-F1A8-4222-853C-A8FB0532B37A}"/>
              </a:ext>
            </a:extLst>
          </p:cNvPr>
          <p:cNvSpPr txBox="1"/>
          <p:nvPr/>
        </p:nvSpPr>
        <p:spPr>
          <a:xfrm>
            <a:off x="6832301" y="5274497"/>
            <a:ext cx="350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Same padding. </a:t>
            </a:r>
            <a:r>
              <a:rPr lang="en-US" dirty="0"/>
              <a:t>Ensures that the output has the same size as the input.</a:t>
            </a:r>
          </a:p>
        </p:txBody>
      </p:sp>
    </p:spTree>
    <p:extLst>
      <p:ext uri="{BB962C8B-B14F-4D97-AF65-F5344CB8AC3E}">
        <p14:creationId xmlns:p14="http://schemas.microsoft.com/office/powerpoint/2010/main" val="268922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2318" y="880708"/>
                <a:ext cx="5210786" cy="3763893"/>
              </a:xfrm>
            </p:spPr>
            <p:txBody>
              <a:bodyPr/>
              <a:lstStyle/>
              <a:p>
                <a:r>
                  <a:rPr lang="en-US" sz="2700" dirty="0"/>
                  <a:t>Stride controls how the filter convolves around the input volume. </a:t>
                </a:r>
              </a:p>
              <a:p>
                <a:endParaRPr lang="en-US" sz="2700" dirty="0"/>
              </a:p>
              <a:p>
                <a:r>
                  <a:rPr lang="en-US" sz="2700" dirty="0"/>
                  <a:t>The formula for calculating the output size is:</a:t>
                </a:r>
              </a:p>
              <a:p>
                <a:endParaRPr lang="en-US" sz="2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27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𝐾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+2</m:t>
                          </m:r>
                          <m:r>
                            <a:rPr lang="en-US" sz="2700" b="0" i="1" smtClean="0">
                              <a:latin typeface="Cambria Math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700" b="0" i="1" smtClean="0">
                              <a:latin typeface="Cambria Math" charset="0"/>
                            </a:rPr>
                            <m:t>𝑆</m:t>
                          </m:r>
                        </m:den>
                      </m:f>
                      <m:r>
                        <a:rPr lang="en-US" sz="27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700" dirty="0"/>
              </a:p>
              <a:p>
                <a:r>
                  <a:rPr lang="en-US" sz="2700" dirty="0">
                    <a:highlight>
                      <a:srgbClr val="00FF00"/>
                    </a:highlight>
                  </a:rPr>
                  <a:t>Where O is output dim, W is the input dim, K is the filter size, P is padding and S the stride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318" y="880708"/>
                <a:ext cx="5210786" cy="3763893"/>
              </a:xfrm>
              <a:blipFill>
                <a:blip r:embed="rId2"/>
                <a:stretch>
                  <a:fillRect l="-2222" t="-1294" b="-45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https://adeshpande3.github.io/assets/Strid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392016"/>
            <a:ext cx="56578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deshpande3.github.io/assets/Stride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0" r="5900"/>
          <a:stretch/>
        </p:blipFill>
        <p:spPr bwMode="auto">
          <a:xfrm>
            <a:off x="6044201" y="4048125"/>
            <a:ext cx="6199598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15075" y="937524"/>
            <a:ext cx="5210786" cy="5230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Stride = 1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15075" y="3551722"/>
            <a:ext cx="5210786" cy="5230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Stride = 2</a:t>
            </a:r>
          </a:p>
        </p:txBody>
      </p:sp>
    </p:spTree>
    <p:extLst>
      <p:ext uri="{BB962C8B-B14F-4D97-AF65-F5344CB8AC3E}">
        <p14:creationId xmlns:p14="http://schemas.microsoft.com/office/powerpoint/2010/main" val="1655148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AFF-4171-46F9-8F27-4716031D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478E36-64B5-47D4-9D5F-A034FF41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55" y="1437950"/>
            <a:ext cx="3714150" cy="35429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45096-C442-47B7-8178-58783DA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49DE7-7348-4BFA-9E70-C5D26987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344546"/>
            <a:ext cx="4241665" cy="3636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25F9CA-02BC-47D2-AC02-55D042DCB892}"/>
              </a:ext>
            </a:extLst>
          </p:cNvPr>
          <p:cNvSpPr txBox="1"/>
          <p:nvPr/>
        </p:nvSpPr>
        <p:spPr>
          <a:xfrm>
            <a:off x="1519555" y="5347504"/>
            <a:ext cx="434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 </a:t>
            </a:r>
            <a:r>
              <a:rPr lang="en-US" dirty="0">
                <a:solidFill>
                  <a:srgbClr val="C00000"/>
                </a:solidFill>
              </a:rPr>
              <a:t>black and white image </a:t>
            </a:r>
            <a:r>
              <a:rPr lang="en-US" dirty="0"/>
              <a:t>(just one channel)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B99C5-BD9C-4CB3-9815-33DF9B2A60DF}"/>
              </a:ext>
            </a:extLst>
          </p:cNvPr>
          <p:cNvSpPr txBox="1"/>
          <p:nvPr/>
        </p:nvSpPr>
        <p:spPr>
          <a:xfrm>
            <a:off x="7077333" y="5200471"/>
            <a:ext cx="393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an </a:t>
            </a:r>
            <a:r>
              <a:rPr lang="en-US" dirty="0">
                <a:solidFill>
                  <a:srgbClr val="C00000"/>
                </a:solidFill>
              </a:rPr>
              <a:t>RGB image</a:t>
            </a:r>
            <a:r>
              <a:rPr lang="en-US" dirty="0"/>
              <a:t>. As you can see, the filters are now cubes, and they are applied on the full depth of the image..</a:t>
            </a:r>
          </a:p>
        </p:txBody>
      </p:sp>
    </p:spTree>
    <p:extLst>
      <p:ext uri="{BB962C8B-B14F-4D97-AF65-F5344CB8AC3E}">
        <p14:creationId xmlns:p14="http://schemas.microsoft.com/office/powerpoint/2010/main" val="1468477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D507-5D43-44E5-ACAF-58E46F9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C550F-E344-4DE3-9E81-FD71A21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94935"/>
            <a:ext cx="6868841" cy="49859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be clear: each filter is convolved with the entirety of the </a:t>
            </a:r>
            <a:r>
              <a:rPr lang="en-US" sz="2400" dirty="0">
                <a:solidFill>
                  <a:srgbClr val="C00000"/>
                </a:solidFill>
              </a:rPr>
              <a:t>3D input cube</a:t>
            </a:r>
            <a:r>
              <a:rPr lang="en-US" sz="2400" dirty="0"/>
              <a:t>, but generates a </a:t>
            </a:r>
            <a:r>
              <a:rPr lang="en-US" sz="2400" dirty="0">
                <a:solidFill>
                  <a:srgbClr val="C00000"/>
                </a:solidFill>
              </a:rPr>
              <a:t>2D feature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Because we have multiple filters, we end up with a 3D output: </a:t>
            </a:r>
            <a:r>
              <a:rPr lang="en-US" sz="2400" dirty="0">
                <a:solidFill>
                  <a:srgbClr val="C00000"/>
                </a:solidFill>
              </a:rPr>
              <a:t>one 2D feature map per filter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feature map dimension can </a:t>
            </a:r>
            <a:r>
              <a:rPr lang="en-US" sz="2400" dirty="0">
                <a:solidFill>
                  <a:srgbClr val="C00000"/>
                </a:solidFill>
              </a:rPr>
              <a:t>change drastically </a:t>
            </a:r>
            <a:r>
              <a:rPr lang="en-US" sz="2400" dirty="0"/>
              <a:t>from one conv layer to the next: we can enter a layer with a 32x32x16 input and exit with a 32x32x128 output if that layer has 128 filters.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08590-D927-48E5-AFCF-D6659FF6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9A457F-9E91-4C6A-B870-B1D2C6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8" y="2113209"/>
            <a:ext cx="3606157" cy="3158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145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D6529BCC-0FC5-47A9-9926-B9C9B1C2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44" y="1584965"/>
            <a:ext cx="7262545" cy="41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9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at over the image to extract different features. </a:t>
            </a:r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rgbClr val="C00000"/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thing we’re missing: non-linearity.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3A4E9-A0F1-4F2E-85E0-42C674F4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7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5BBC-4527-4D76-84AA-638BBF8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ADB4-4B2B-4A95-BEC6-B0F1BDFE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22100"/>
          </a:xfrm>
        </p:spPr>
        <p:txBody>
          <a:bodyPr/>
          <a:lstStyle/>
          <a:p>
            <a:r>
              <a:rPr lang="en-US" dirty="0"/>
              <a:t>The most successful non-linearity for CNNs is the Rectified Non-Linear unit (</a:t>
            </a:r>
            <a:r>
              <a:rPr lang="en-US" dirty="0" err="1"/>
              <a:t>ReLU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Combats the vanishing gradient problem occurring in </a:t>
            </a:r>
            <a:r>
              <a:rPr lang="en-US" dirty="0" err="1"/>
              <a:t>sigmoids</a:t>
            </a:r>
            <a:r>
              <a:rPr lang="en-US" dirty="0"/>
              <a:t>, is easier to compute, generates sparsity (not always beneficial)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01396-514A-4E16-A6F6-DAD5B73D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2D182-4FD3-4E9D-A5AB-E3A7791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87" y="2232393"/>
            <a:ext cx="6727625" cy="2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2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convolutional layer convolves each of its filters with the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where the dimensions are Width, Height and Channels (or Feature Maps)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with dimensions Width, Height and Feature Maps (one for each filter)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Applies non-linear </a:t>
            </a:r>
            <a:r>
              <a:rPr lang="en-US" dirty="0">
                <a:solidFill>
                  <a:srgbClr val="C00000"/>
                </a:solidFill>
              </a:rPr>
              <a:t>activation function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(usually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over each value of the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dirty="0">
                <a:solidFill>
                  <a:srgbClr val="C00000"/>
                </a:solidFill>
              </a:rPr>
              <a:t>parameters to define</a:t>
            </a:r>
            <a:r>
              <a:rPr lang="en-US" dirty="0"/>
              <a:t>: number of filters, size of filters, stride, padding, activation function to use, regularization.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6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9970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97596-E2E2-314F-8039-A1FBFC96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4" y="1269833"/>
            <a:ext cx="10843923" cy="2111143"/>
          </a:xfrm>
        </p:spPr>
        <p:txBody>
          <a:bodyPr/>
          <a:lstStyle/>
          <a:p>
            <a:r>
              <a:rPr lang="en-US" dirty="0"/>
              <a:t>Invariant to small, “</a:t>
            </a:r>
            <a:r>
              <a:rPr lang="en-US" dirty="0">
                <a:solidFill>
                  <a:srgbClr val="0000FF"/>
                </a:solidFill>
              </a:rPr>
              <a:t>local transitions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Face detection: enough to check the presence of eyes, not their precise location</a:t>
            </a:r>
          </a:p>
          <a:p>
            <a:r>
              <a:rPr lang="en-US" dirty="0"/>
              <a:t>Reduces input size to </a:t>
            </a:r>
            <a:r>
              <a:rPr lang="en-US" dirty="0">
                <a:solidFill>
                  <a:srgbClr val="0000FF"/>
                </a:solidFill>
              </a:rPr>
              <a:t>final fully connected layers</a:t>
            </a:r>
          </a:p>
          <a:p>
            <a:r>
              <a:rPr lang="en-US" dirty="0">
                <a:solidFill>
                  <a:srgbClr val="0000FF"/>
                </a:solidFill>
              </a:rPr>
              <a:t>No learnable parameters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68525"/>
              </p:ext>
            </p:extLst>
          </p:nvPr>
        </p:nvGraphicFramePr>
        <p:xfrm>
          <a:off x="2076971" y="3939003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221789"/>
              </p:ext>
            </p:extLst>
          </p:nvPr>
        </p:nvGraphicFramePr>
        <p:xfrm>
          <a:off x="7982172" y="4332387"/>
          <a:ext cx="1616505" cy="163219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064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7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064"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064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736892" y="5148483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03670" y="5293859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max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76971" y="3944160"/>
            <a:ext cx="1180060" cy="12043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23101" y="4375371"/>
            <a:ext cx="47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13983" y="4362367"/>
            <a:ext cx="47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80632" y="3942181"/>
            <a:ext cx="1180060" cy="12043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96296E-6 L 0.04844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L 0.04844 0.0016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1" grpId="0" animBg="1"/>
      <p:bldP spid="21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24063"/>
              </p:ext>
            </p:extLst>
          </p:nvPr>
        </p:nvGraphicFramePr>
        <p:xfrm>
          <a:off x="1807147" y="1150839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764642"/>
              </p:ext>
            </p:extLst>
          </p:nvPr>
        </p:nvGraphicFramePr>
        <p:xfrm>
          <a:off x="7694116" y="1755579"/>
          <a:ext cx="1180060" cy="12094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67068" y="2360319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67068" y="1606282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max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2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81237"/>
              </p:ext>
            </p:extLst>
          </p:nvPr>
        </p:nvGraphicFramePr>
        <p:xfrm>
          <a:off x="1807147" y="3939005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20185"/>
              </p:ext>
            </p:extLst>
          </p:nvPr>
        </p:nvGraphicFramePr>
        <p:xfrm>
          <a:off x="7694116" y="4441316"/>
          <a:ext cx="1180060" cy="12094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4467068" y="5046056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67068" y="4292019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mean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2</a:t>
            </a:r>
          </a:p>
        </p:txBody>
      </p:sp>
    </p:spTree>
    <p:extLst>
      <p:ext uri="{BB962C8B-B14F-4D97-AF65-F5344CB8AC3E}">
        <p14:creationId xmlns:p14="http://schemas.microsoft.com/office/powerpoint/2010/main" val="1835556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14:cNvPr>
              <p14:cNvContentPartPr/>
              <p14:nvPr/>
            </p14:nvContentPartPr>
            <p14:xfrm>
              <a:off x="7957180" y="4182111"/>
              <a:ext cx="662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E196C1-DF51-3F45-8ABD-37692EE20A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7100" y="4172031"/>
                <a:ext cx="86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892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0" y="3049035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1832722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282994" y="976179"/>
            <a:ext cx="9741595" cy="542462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94E475-381E-41FB-91F6-677F45725C91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5CB744-A164-45F7-A946-EDB572156F2A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filters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Filters are composed of small kernels,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bias per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activation function on every value of feature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A08061-1F95-4E28-9D93-B0BDA3462685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kernels (W and H only, D is defined by input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Regularization type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</p:spTree>
    <p:extLst>
      <p:ext uri="{BB962C8B-B14F-4D97-AF65-F5344CB8AC3E}">
        <p14:creationId xmlns:p14="http://schemas.microsoft.com/office/powerpoint/2010/main" val="26918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1273665" y="983807"/>
            <a:ext cx="9644668" cy="537064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A66B1A-603C-4F0B-AC65-AD3222572FB4}"/>
              </a:ext>
            </a:extLst>
          </p:cNvPr>
          <p:cNvSpPr/>
          <p:nvPr/>
        </p:nvSpPr>
        <p:spPr>
          <a:xfrm>
            <a:off x="7700500" y="2243213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</a:t>
            </a:r>
            <a:r>
              <a:rPr lang="en-US" dirty="0" err="1">
                <a:solidFill>
                  <a:schemeClr val="tx1"/>
                </a:solidFill>
              </a:rPr>
              <a:t>filte</a:t>
            </a:r>
            <a:r>
              <a:rPr lang="en-US" dirty="0">
                <a:solidFill>
                  <a:schemeClr val="tx1"/>
                </a:solidFill>
              </a:rPr>
              <a:t>, reduced spatial dimensions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D02F12-DECC-4F5D-89B2-AD0BDAE4AF53}"/>
              </a:ext>
            </a:extLst>
          </p:cNvPr>
          <p:cNvSpPr/>
          <p:nvPr/>
        </p:nvSpPr>
        <p:spPr>
          <a:xfrm>
            <a:off x="1830879" y="2194789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maximum of average of a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Sliding window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11A1FF-DDC1-4DA7-A669-D52CBBE99C32}"/>
              </a:ext>
            </a:extLst>
          </p:cNvPr>
          <p:cNvSpPr/>
          <p:nvPr/>
        </p:nvSpPr>
        <p:spPr>
          <a:xfrm>
            <a:off x="4742136" y="2228584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01696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1309129" y="1002966"/>
            <a:ext cx="9573741" cy="533115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2874BE-9E70-419F-9F24-D0016E990B94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FLATTENED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72C5F7-940A-4841-BF17-825B004E5901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Aggregate information from final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final 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5C05B2-C77A-4BAC-9AD1-8E38175AD1BF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function: usually changes depending on role of layer. If aggregating info, use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. If producing final classification, use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861C-BC04-5D4B-B025-FF8C628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Neural Network, Multilayer Perceptron (MLP)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2898D-096A-7A40-AC3E-8C45D07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1572" y="1173415"/>
                <a:ext cx="10327008" cy="4815744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assume that the response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, relates to the predictors,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through some unknown function expressed generally as: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b="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the unknown function expressing an underlying rule for relating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𝜀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the random amount (unrelated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)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differs from the rule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 </a:t>
                </a:r>
                <a:r>
                  <a:rPr lang="en-US" sz="2400" b="1" i="1" dirty="0"/>
                  <a:t>statistical model</a:t>
                </a:r>
                <a:r>
                  <a:rPr lang="en-US" sz="2400" b="1" dirty="0"/>
                  <a:t> </a:t>
                </a:r>
                <a:r>
                  <a:rPr lang="en-US" sz="2400" dirty="0"/>
                  <a:t>is any algorithm that estimates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. We denote the estimated function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.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572" y="1173415"/>
                <a:ext cx="10327008" cy="4815744"/>
              </a:xfrm>
              <a:blipFill rotWithShape="0">
                <a:blip r:embed="rId2"/>
                <a:stretch>
                  <a:fillRect l="-945" t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66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7900-14B2-420C-8D8F-0AE8DDC8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built CNN (VGG)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3963-D7D4-4B5B-AB29-8657EFB8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BAF83-0898-439B-BAA2-D1378303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13F9A-1689-49CE-90CA-763C38E3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50" y="1220892"/>
            <a:ext cx="8812100" cy="4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24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1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72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09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12 4x4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12 x 4 x 4 x 3 + 12 =  588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275A12-00A9-4C66-A567-B81B48A9B444}"/>
              </a:ext>
            </a:extLst>
          </p:cNvPr>
          <p:cNvSpPr/>
          <p:nvPr/>
        </p:nvSpPr>
        <p:spPr>
          <a:xfrm>
            <a:off x="2869767" y="3767968"/>
            <a:ext cx="981930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C79120-7379-4980-AD84-1B91075749AF}"/>
              </a:ext>
            </a:extLst>
          </p:cNvPr>
          <p:cNvSpPr/>
          <p:nvPr/>
        </p:nvSpPr>
        <p:spPr>
          <a:xfrm>
            <a:off x="4131856" y="3831371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B450D2-2213-4091-9F52-7D11487873A3}"/>
              </a:ext>
            </a:extLst>
          </p:cNvPr>
          <p:cNvSpPr/>
          <p:nvPr/>
        </p:nvSpPr>
        <p:spPr>
          <a:xfrm>
            <a:off x="4808062" y="3807304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H="1" flipV="1">
            <a:off x="3360732" y="4344259"/>
            <a:ext cx="45106" cy="7083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331642" y="4280852"/>
            <a:ext cx="98018" cy="7590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042993" y="4288682"/>
            <a:ext cx="783055" cy="7252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4353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1194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3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Neural Network, Multilayer Perceptron (MLP)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65ED95-3466-4119-8DEC-089BE3F2E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374278" cy="923330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 function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 relation that associates each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of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to a single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of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65ED95-3466-4119-8DEC-089BE3F2E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374278" cy="923330"/>
              </a:xfrm>
              <a:blipFill>
                <a:blip r:embed="rId3"/>
                <a:stretch>
                  <a:fillRect l="-857" t="-411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o 16">
            <a:extLst>
              <a:ext uri="{FF2B5EF4-FFF2-40B4-BE49-F238E27FC236}">
                <a16:creationId xmlns:a16="http://schemas.microsoft.com/office/drawing/2014/main" id="{BFCB9A9E-29CF-43E6-A453-C49BCE9E6BB7}"/>
              </a:ext>
            </a:extLst>
          </p:cNvPr>
          <p:cNvGrpSpPr/>
          <p:nvPr/>
        </p:nvGrpSpPr>
        <p:grpSpPr>
          <a:xfrm>
            <a:off x="2776756" y="2101088"/>
            <a:ext cx="5863839" cy="1327912"/>
            <a:chOff x="2776756" y="2101088"/>
            <a:chExt cx="5863839" cy="1327912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7A69A1FA-EFCA-42FD-8A68-CED4E08733C4}"/>
                </a:ext>
              </a:extLst>
            </p:cNvPr>
            <p:cNvSpPr/>
            <p:nvPr/>
          </p:nvSpPr>
          <p:spPr>
            <a:xfrm>
              <a:off x="4781726" y="2101088"/>
              <a:ext cx="2291592" cy="132791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A51622A0-303B-4D8F-8DEC-74508A72D27A}"/>
                </a:ext>
              </a:extLst>
            </p:cNvPr>
            <p:cNvCxnSpPr>
              <a:cxnSpLocks/>
            </p:cNvCxnSpPr>
            <p:nvPr/>
          </p:nvCxnSpPr>
          <p:spPr>
            <a:xfrm>
              <a:off x="4018327" y="2713031"/>
              <a:ext cx="763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782FC40B-2BFE-4C6F-9E1B-450B4702D1E0}"/>
                </a:ext>
              </a:extLst>
            </p:cNvPr>
            <p:cNvCxnSpPr/>
            <p:nvPr/>
          </p:nvCxnSpPr>
          <p:spPr>
            <a:xfrm>
              <a:off x="7073317" y="2713031"/>
              <a:ext cx="11003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D9D32152-2CD1-49B6-AE41-A407695E723B}"/>
                    </a:ext>
                  </a:extLst>
                </p:cNvPr>
                <p:cNvSpPr/>
                <p:nvPr/>
              </p:nvSpPr>
              <p:spPr>
                <a:xfrm>
                  <a:off x="2776756" y="2396137"/>
                  <a:ext cx="1305321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D9D32152-2CD1-49B6-AE41-A407695E72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756" y="2396137"/>
                  <a:ext cx="130532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21A9DE97-6BD3-4F6E-9630-A673244C7968}"/>
                    </a:ext>
                  </a:extLst>
                </p:cNvPr>
                <p:cNvSpPr/>
                <p:nvPr/>
              </p:nvSpPr>
              <p:spPr>
                <a:xfrm>
                  <a:off x="8126736" y="238679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21A9DE97-6BD3-4F6E-9630-A673244C79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736" y="2386797"/>
                  <a:ext cx="513859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F3D22D0C-E111-4E36-B559-7EFC309F7B86}"/>
                    </a:ext>
                  </a:extLst>
                </p:cNvPr>
                <p:cNvSpPr/>
                <p:nvPr/>
              </p:nvSpPr>
              <p:spPr>
                <a:xfrm>
                  <a:off x="5640803" y="2420643"/>
                  <a:ext cx="573437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F3D22D0C-E111-4E36-B559-7EFC309F7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803" y="2420643"/>
                  <a:ext cx="573437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B4C717-D117-4AA0-B11D-B56BC732166E}"/>
              </a:ext>
            </a:extLst>
          </p:cNvPr>
          <p:cNvSpPr txBox="1">
            <a:spLocks/>
          </p:cNvSpPr>
          <p:nvPr/>
        </p:nvSpPr>
        <p:spPr>
          <a:xfrm>
            <a:off x="719877" y="3805806"/>
            <a:ext cx="10374278" cy="9233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networks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can approximate a wide variety of functions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581ECC-FEFE-4B9D-ACE8-E1BAA9AC59A6}"/>
              </a:ext>
            </a:extLst>
          </p:cNvPr>
          <p:cNvGrpSpPr/>
          <p:nvPr/>
        </p:nvGrpSpPr>
        <p:grpSpPr>
          <a:xfrm>
            <a:off x="2619568" y="4729136"/>
            <a:ext cx="6021027" cy="1327912"/>
            <a:chOff x="2619568" y="4729136"/>
            <a:chExt cx="6021027" cy="1327912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8A307313-14A4-41F5-B167-2E64E0B4DE4B}"/>
                </a:ext>
              </a:extLst>
            </p:cNvPr>
            <p:cNvGrpSpPr/>
            <p:nvPr/>
          </p:nvGrpSpPr>
          <p:grpSpPr>
            <a:xfrm>
              <a:off x="2619568" y="4729136"/>
              <a:ext cx="6021027" cy="1327912"/>
              <a:chOff x="2619568" y="2101088"/>
              <a:chExt cx="6021027" cy="1327912"/>
            </a:xfrm>
          </p:grpSpPr>
          <p:sp>
            <p:nvSpPr>
              <p:cNvPr id="30" name="Rectángulo: esquinas redondeadas 29">
                <a:extLst>
                  <a:ext uri="{FF2B5EF4-FFF2-40B4-BE49-F238E27FC236}">
                    <a16:creationId xmlns:a16="http://schemas.microsoft.com/office/drawing/2014/main" id="{B6D8052C-B2F2-4B7A-92BD-58149500F4EA}"/>
                  </a:ext>
                </a:extLst>
              </p:cNvPr>
              <p:cNvSpPr/>
              <p:nvPr/>
            </p:nvSpPr>
            <p:spPr>
              <a:xfrm>
                <a:off x="4781726" y="2101088"/>
                <a:ext cx="2291592" cy="1327912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16D008B1-4D2E-4E3F-BF1D-3360837FF6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8327" y="2713031"/>
                <a:ext cx="7633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F1EFE4D-8F46-4055-9BD3-118A50486E2E}"/>
                  </a:ext>
                </a:extLst>
              </p:cNvPr>
              <p:cNvCxnSpPr/>
              <p:nvPr/>
            </p:nvCxnSpPr>
            <p:spPr>
              <a:xfrm>
                <a:off x="7073317" y="2713031"/>
                <a:ext cx="11003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ángulo 32">
                    <a:extLst>
                      <a:ext uri="{FF2B5EF4-FFF2-40B4-BE49-F238E27FC236}">
                        <a16:creationId xmlns:a16="http://schemas.microsoft.com/office/drawing/2014/main" id="{60283896-23C1-4CAA-B8B0-5C810D38514F}"/>
                      </a:ext>
                    </a:extLst>
                  </p:cNvPr>
                  <p:cNvSpPr/>
                  <p:nvPr/>
                </p:nvSpPr>
                <p:spPr>
                  <a:xfrm>
                    <a:off x="2619568" y="2386797"/>
                    <a:ext cx="1619695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3" name="Rectángulo 32">
                    <a:extLst>
                      <a:ext uri="{FF2B5EF4-FFF2-40B4-BE49-F238E27FC236}">
                        <a16:creationId xmlns:a16="http://schemas.microsoft.com/office/drawing/2014/main" id="{60283896-23C1-4CAA-B8B0-5C810D3851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9568" y="2386797"/>
                    <a:ext cx="1619695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B1600041-7AF8-4E6E-B71B-A9C21C388E2C}"/>
                      </a:ext>
                    </a:extLst>
                  </p:cNvPr>
                  <p:cNvSpPr/>
                  <p:nvPr/>
                </p:nvSpPr>
                <p:spPr>
                  <a:xfrm>
                    <a:off x="8126736" y="2386797"/>
                    <a:ext cx="51385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B1600041-7AF8-4E6E-B71B-A9C21C38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6736" y="2386797"/>
                    <a:ext cx="513859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8511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9E73273-F53F-4277-9E9F-C585C9C72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601" y="4729136"/>
              <a:ext cx="1556716" cy="12908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2FCAACF5-30A8-420E-8E9D-ADD1375057CD}"/>
                    </a:ext>
                  </a:extLst>
                </p:cNvPr>
                <p:cNvSpPr/>
                <p:nvPr/>
              </p:nvSpPr>
              <p:spPr>
                <a:xfrm>
                  <a:off x="4795682" y="5005083"/>
                  <a:ext cx="716234" cy="6126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2FCAACF5-30A8-420E-8E9D-ADD1375057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82" y="5005083"/>
                  <a:ext cx="716234" cy="6126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521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MLPs 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</p:grpSp>
      <p:sp>
        <p:nvSpPr>
          <p:cNvPr id="4" name="Oval Callout 3"/>
          <p:cNvSpPr/>
          <p:nvPr/>
        </p:nvSpPr>
        <p:spPr>
          <a:xfrm>
            <a:off x="95534" y="1317440"/>
            <a:ext cx="1804190" cy="1114091"/>
          </a:xfrm>
          <a:prstGeom prst="wedgeEllipseCallout">
            <a:avLst>
              <a:gd name="adj1" fmla="val 58538"/>
              <a:gd name="adj2" fmla="val 819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 not like calling it a layer</a:t>
            </a:r>
          </a:p>
        </p:txBody>
      </p:sp>
      <p:sp>
        <p:nvSpPr>
          <p:cNvPr id="59" name="Oval Callout 58"/>
          <p:cNvSpPr/>
          <p:nvPr/>
        </p:nvSpPr>
        <p:spPr>
          <a:xfrm>
            <a:off x="9748175" y="961271"/>
            <a:ext cx="1804190" cy="1114091"/>
          </a:xfrm>
          <a:prstGeom prst="wedgeEllipseCallout">
            <a:avLst>
              <a:gd name="adj1" fmla="val -43582"/>
              <a:gd name="adj2" fmla="val 917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Activation depends on </a:t>
            </a:r>
            <a:r>
              <a:rPr lang="en-US" b="1" dirty="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102640" y="3398450"/>
            <a:ext cx="46003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551707" y="3202465"/>
            <a:ext cx="224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Loss function</a:t>
            </a:r>
          </a:p>
        </p:txBody>
      </p:sp>
      <p:sp>
        <p:nvSpPr>
          <p:cNvPr id="66" name="Oval Callout 65"/>
          <p:cNvSpPr/>
          <p:nvPr/>
        </p:nvSpPr>
        <p:spPr>
          <a:xfrm>
            <a:off x="10296687" y="4826253"/>
            <a:ext cx="1804190" cy="1114091"/>
          </a:xfrm>
          <a:prstGeom prst="wedgeEllipseCallout">
            <a:avLst>
              <a:gd name="adj1" fmla="val 7100"/>
              <a:gd name="adj2" fmla="val -16425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 function depends on </a:t>
            </a:r>
            <a:r>
              <a:rPr lang="en-US" b="1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6" name="Left Arrow 5"/>
          <p:cNvSpPr/>
          <p:nvPr/>
        </p:nvSpPr>
        <p:spPr>
          <a:xfrm>
            <a:off x="4334463" y="6149867"/>
            <a:ext cx="6228209" cy="581932"/>
          </a:xfrm>
          <a:prstGeom prst="leftArrow">
            <a:avLst>
              <a:gd name="adj1" fmla="val 50000"/>
              <a:gd name="adj2" fmla="val 93177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 weights and biases using </a:t>
            </a:r>
            <a:r>
              <a:rPr lang="en-US" dirty="0" err="1">
                <a:solidFill>
                  <a:schemeClr val="tx1"/>
                </a:solidFill>
              </a:rPr>
              <a:t>backpro</a:t>
            </a:r>
            <a:r>
              <a:rPr lang="en-US" dirty="0">
                <a:solidFill>
                  <a:schemeClr val="tx1"/>
                </a:solidFill>
              </a:rPr>
              <a:t> and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282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9" grpId="0" animBg="1"/>
      <p:bldP spid="66" grpId="0" animBg="1"/>
      <p:bldP spid="6" grpId="0" animBg="1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36875</TotalTime>
  <Words>3030</Words>
  <Application>Microsoft Office PowerPoint</Application>
  <PresentationFormat>Widescreen</PresentationFormat>
  <Paragraphs>612</Paragraphs>
  <Slides>75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Karla</vt:lpstr>
      <vt:lpstr>Arial</vt:lpstr>
      <vt:lpstr>Calibri</vt:lpstr>
      <vt:lpstr>Cambria Math</vt:lpstr>
      <vt:lpstr>Wingdings</vt:lpstr>
      <vt:lpstr>GEC_template</vt:lpstr>
      <vt:lpstr>Equation</vt:lpstr>
      <vt:lpstr>Lecture 10: Convolutional Neural Networks 1</vt:lpstr>
      <vt:lpstr>A Convolutional Network</vt:lpstr>
      <vt:lpstr>PowerPoint Presentation</vt:lpstr>
      <vt:lpstr>DONE</vt:lpstr>
      <vt:lpstr>Outline</vt:lpstr>
      <vt:lpstr>Outline</vt:lpstr>
      <vt:lpstr>Feedforward Neural Network, Multilayer Perceptron (MLP)</vt:lpstr>
      <vt:lpstr>Feedforward Neural Network, Multilayer Perceptron (MLP)</vt:lpstr>
      <vt:lpstr>Quick review of MLPs </vt:lpstr>
      <vt:lpstr>MLP as an additive model</vt:lpstr>
      <vt:lpstr>MLP as an additive model (cont)</vt:lpstr>
      <vt:lpstr>MLP as an additive model (cont)</vt:lpstr>
      <vt:lpstr>MLP as an additive model (cont)</vt:lpstr>
      <vt:lpstr>Main drawbacks of MLPs</vt:lpstr>
      <vt:lpstr>Main drawbacks of MLPs</vt:lpstr>
      <vt:lpstr>MLP: number of weights</vt:lpstr>
      <vt:lpstr>MLP: number of weights for images</vt:lpstr>
      <vt:lpstr>MLP: number of weights for images</vt:lpstr>
      <vt:lpstr>MLP: number of weights for images</vt:lpstr>
      <vt:lpstr>PowerPoint Presentation</vt:lpstr>
      <vt:lpstr>Model Selection and Dimensionality Reduction</vt:lpstr>
      <vt:lpstr>Feature extraction </vt:lpstr>
      <vt:lpstr>Model Selection and Dimensionality Reduction</vt:lpstr>
      <vt:lpstr>Image analysis</vt:lpstr>
      <vt:lpstr>Cases can be a bit more complex…</vt:lpstr>
      <vt:lpstr>Now what?</vt:lpstr>
      <vt:lpstr>We need to be able to deal with these cases</vt:lpstr>
      <vt:lpstr>And these</vt:lpstr>
      <vt:lpstr>Image features</vt:lpstr>
      <vt:lpstr>Image features (cont)</vt:lpstr>
      <vt:lpstr>Images are Local and Hierarchical</vt:lpstr>
      <vt:lpstr>Images are Invariant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“Convolution” Operation</vt:lpstr>
      <vt:lpstr>Convolutions – step by step</vt:lpstr>
      <vt:lpstr>Convolutions – another example</vt:lpstr>
      <vt:lpstr>Convolution and cross-correlation</vt:lpstr>
      <vt:lpstr>“Convolution” Operation in action</vt:lpstr>
      <vt:lpstr>A Convolutional Network</vt:lpstr>
      <vt:lpstr>Why more than one feature map?</vt:lpstr>
      <vt:lpstr>Why more than one layer?</vt:lpstr>
      <vt:lpstr>So far</vt:lpstr>
      <vt:lpstr>Basics of CNNs</vt:lpstr>
      <vt:lpstr>Convolutions – what happens at the edges?</vt:lpstr>
      <vt:lpstr>Padding</vt:lpstr>
      <vt:lpstr>Stride</vt:lpstr>
      <vt:lpstr>Convolutional layers</vt:lpstr>
      <vt:lpstr>Convolutional layers (cont)</vt:lpstr>
      <vt:lpstr>PowerPoint Presentation</vt:lpstr>
      <vt:lpstr>Learning CNN</vt:lpstr>
      <vt:lpstr>ReLU</vt:lpstr>
      <vt:lpstr>Convolutional layers so far</vt:lpstr>
      <vt:lpstr>A Convolutional Network</vt:lpstr>
      <vt:lpstr>Pooling</vt:lpstr>
      <vt:lpstr>Pooling (cont) </vt:lpstr>
      <vt:lpstr>A Convolutional Network</vt:lpstr>
      <vt:lpstr>Building a CNN</vt:lpstr>
      <vt:lpstr>Building a CNN</vt:lpstr>
      <vt:lpstr>Building a CNN</vt:lpstr>
      <vt:lpstr>Building a CNN</vt:lpstr>
      <vt:lpstr>Building a CNN</vt:lpstr>
      <vt:lpstr>Building a CNN</vt:lpstr>
      <vt:lpstr>Fully built CNN (VGG)</vt:lpstr>
      <vt:lpstr>What do CNN layers learn?</vt:lpstr>
      <vt:lpstr>PowerPoint Presentation</vt:lpstr>
      <vt:lpstr>Examples</vt:lpstr>
      <vt:lpstr>Examples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Wu Zhenwei</cp:lastModifiedBy>
  <cp:revision>702</cp:revision>
  <cp:lastPrinted>2019-02-25T17:19:29Z</cp:lastPrinted>
  <dcterms:created xsi:type="dcterms:W3CDTF">2018-09-10T00:54:50Z</dcterms:created>
  <dcterms:modified xsi:type="dcterms:W3CDTF">2020-03-04T18:44:06Z</dcterms:modified>
</cp:coreProperties>
</file>